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5"/>
  </p:notesMasterIdLst>
  <p:handoutMasterIdLst>
    <p:handoutMasterId r:id="rId46"/>
  </p:handoutMasterIdLst>
  <p:sldIdLst>
    <p:sldId id="457" r:id="rId2"/>
    <p:sldId id="472" r:id="rId3"/>
    <p:sldId id="429" r:id="rId4"/>
    <p:sldId id="467" r:id="rId5"/>
    <p:sldId id="468" r:id="rId6"/>
    <p:sldId id="462" r:id="rId7"/>
    <p:sldId id="463" r:id="rId8"/>
    <p:sldId id="428" r:id="rId9"/>
    <p:sldId id="437" r:id="rId10"/>
    <p:sldId id="450" r:id="rId11"/>
    <p:sldId id="474" r:id="rId12"/>
    <p:sldId id="458" r:id="rId13"/>
    <p:sldId id="475" r:id="rId14"/>
    <p:sldId id="476" r:id="rId15"/>
    <p:sldId id="449" r:id="rId16"/>
    <p:sldId id="453" r:id="rId17"/>
    <p:sldId id="454" r:id="rId18"/>
    <p:sldId id="455" r:id="rId19"/>
    <p:sldId id="473" r:id="rId20"/>
    <p:sldId id="479" r:id="rId21"/>
    <p:sldId id="480" r:id="rId22"/>
    <p:sldId id="478" r:id="rId23"/>
    <p:sldId id="422" r:id="rId24"/>
    <p:sldId id="423" r:id="rId25"/>
    <p:sldId id="459" r:id="rId26"/>
    <p:sldId id="424" r:id="rId27"/>
    <p:sldId id="451" r:id="rId28"/>
    <p:sldId id="425" r:id="rId29"/>
    <p:sldId id="452" r:id="rId30"/>
    <p:sldId id="460" r:id="rId31"/>
    <p:sldId id="461" r:id="rId32"/>
    <p:sldId id="438" r:id="rId33"/>
    <p:sldId id="469" r:id="rId34"/>
    <p:sldId id="439" r:id="rId35"/>
    <p:sldId id="440" r:id="rId36"/>
    <p:sldId id="441" r:id="rId37"/>
    <p:sldId id="442" r:id="rId38"/>
    <p:sldId id="471" r:id="rId39"/>
    <p:sldId id="466" r:id="rId40"/>
    <p:sldId id="464" r:id="rId41"/>
    <p:sldId id="465" r:id="rId42"/>
    <p:sldId id="477" r:id="rId43"/>
    <p:sldId id="470" r:id="rId44"/>
  </p:sldIdLst>
  <p:sldSz cx="9906000" cy="6858000" type="A4"/>
  <p:notesSz cx="6858000" cy="9028113"/>
  <p:defaultTextStyle>
    <a:defPPr>
      <a:defRPr lang="en-US"/>
    </a:defPPr>
    <a:lvl1pPr algn="ctr" rtl="0" eaLnBrk="0" fontAlgn="base" hangingPunct="0">
      <a:spcBef>
        <a:spcPct val="0"/>
      </a:spcBef>
      <a:spcAft>
        <a:spcPct val="0"/>
      </a:spcAft>
      <a:defRPr sz="4400" b="1" i="1" kern="1200">
        <a:solidFill>
          <a:srgbClr val="003366"/>
        </a:solidFill>
        <a:latin typeface="Arial" charset="0"/>
        <a:ea typeface="+mn-ea"/>
        <a:cs typeface="+mn-cs"/>
      </a:defRPr>
    </a:lvl1pPr>
    <a:lvl2pPr marL="457200" algn="ctr" rtl="0" eaLnBrk="0" fontAlgn="base" hangingPunct="0">
      <a:spcBef>
        <a:spcPct val="0"/>
      </a:spcBef>
      <a:spcAft>
        <a:spcPct val="0"/>
      </a:spcAft>
      <a:defRPr sz="4400" b="1" i="1" kern="1200">
        <a:solidFill>
          <a:srgbClr val="003366"/>
        </a:solidFill>
        <a:latin typeface="Arial" charset="0"/>
        <a:ea typeface="+mn-ea"/>
        <a:cs typeface="+mn-cs"/>
      </a:defRPr>
    </a:lvl2pPr>
    <a:lvl3pPr marL="914400" algn="ctr" rtl="0" eaLnBrk="0" fontAlgn="base" hangingPunct="0">
      <a:spcBef>
        <a:spcPct val="0"/>
      </a:spcBef>
      <a:spcAft>
        <a:spcPct val="0"/>
      </a:spcAft>
      <a:defRPr sz="4400" b="1" i="1" kern="1200">
        <a:solidFill>
          <a:srgbClr val="003366"/>
        </a:solidFill>
        <a:latin typeface="Arial" charset="0"/>
        <a:ea typeface="+mn-ea"/>
        <a:cs typeface="+mn-cs"/>
      </a:defRPr>
    </a:lvl3pPr>
    <a:lvl4pPr marL="1371600" algn="ctr" rtl="0" eaLnBrk="0" fontAlgn="base" hangingPunct="0">
      <a:spcBef>
        <a:spcPct val="0"/>
      </a:spcBef>
      <a:spcAft>
        <a:spcPct val="0"/>
      </a:spcAft>
      <a:defRPr sz="4400" b="1" i="1" kern="1200">
        <a:solidFill>
          <a:srgbClr val="003366"/>
        </a:solidFill>
        <a:latin typeface="Arial" charset="0"/>
        <a:ea typeface="+mn-ea"/>
        <a:cs typeface="+mn-cs"/>
      </a:defRPr>
    </a:lvl4pPr>
    <a:lvl5pPr marL="1828800" algn="ctr" rtl="0" eaLnBrk="0" fontAlgn="base" hangingPunct="0">
      <a:spcBef>
        <a:spcPct val="0"/>
      </a:spcBef>
      <a:spcAft>
        <a:spcPct val="0"/>
      </a:spcAft>
      <a:defRPr sz="4400" b="1" i="1" kern="1200">
        <a:solidFill>
          <a:srgbClr val="003366"/>
        </a:solidFill>
        <a:latin typeface="Arial" charset="0"/>
        <a:ea typeface="+mn-ea"/>
        <a:cs typeface="+mn-cs"/>
      </a:defRPr>
    </a:lvl5pPr>
    <a:lvl6pPr marL="2286000" algn="l" defTabSz="914400" rtl="0" eaLnBrk="1" latinLnBrk="0" hangingPunct="1">
      <a:defRPr sz="4400" b="1" i="1" kern="1200">
        <a:solidFill>
          <a:srgbClr val="003366"/>
        </a:solidFill>
        <a:latin typeface="Arial" charset="0"/>
        <a:ea typeface="+mn-ea"/>
        <a:cs typeface="+mn-cs"/>
      </a:defRPr>
    </a:lvl6pPr>
    <a:lvl7pPr marL="2743200" algn="l" defTabSz="914400" rtl="0" eaLnBrk="1" latinLnBrk="0" hangingPunct="1">
      <a:defRPr sz="4400" b="1" i="1" kern="1200">
        <a:solidFill>
          <a:srgbClr val="003366"/>
        </a:solidFill>
        <a:latin typeface="Arial" charset="0"/>
        <a:ea typeface="+mn-ea"/>
        <a:cs typeface="+mn-cs"/>
      </a:defRPr>
    </a:lvl7pPr>
    <a:lvl8pPr marL="3200400" algn="l" defTabSz="914400" rtl="0" eaLnBrk="1" latinLnBrk="0" hangingPunct="1">
      <a:defRPr sz="4400" b="1" i="1" kern="1200">
        <a:solidFill>
          <a:srgbClr val="003366"/>
        </a:solidFill>
        <a:latin typeface="Arial" charset="0"/>
        <a:ea typeface="+mn-ea"/>
        <a:cs typeface="+mn-cs"/>
      </a:defRPr>
    </a:lvl8pPr>
    <a:lvl9pPr marL="3657600" algn="l" defTabSz="914400" rtl="0" eaLnBrk="1" latinLnBrk="0" hangingPunct="1">
      <a:defRPr sz="4400" b="1" i="1" kern="1200">
        <a:solidFill>
          <a:srgbClr val="003366"/>
        </a:solidFill>
        <a:latin typeface="Arial" charset="0"/>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999">
          <p15:clr>
            <a:srgbClr val="A4A3A4"/>
          </p15:clr>
        </p15:guide>
      </p15:sldGuideLst>
    </p:ext>
    <p:ext uri="{2D200454-40CA-4A62-9FC3-DE9A4176ACB9}">
      <p15:notesGuideLst xmlns:p15="http://schemas.microsoft.com/office/powerpoint/2012/main">
        <p15:guide id="1" orient="horz" pos="284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DDDDDD"/>
    <a:srgbClr val="66FFFF"/>
    <a:srgbClr val="99FF99"/>
    <a:srgbClr val="660066"/>
    <a:srgbClr val="333300"/>
    <a:srgbClr val="8000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45" autoAdjust="0"/>
    <p:restoredTop sz="85541" autoAdjust="0"/>
  </p:normalViewPr>
  <p:slideViewPr>
    <p:cSldViewPr>
      <p:cViewPr varScale="1">
        <p:scale>
          <a:sx n="44" d="100"/>
          <a:sy n="44" d="100"/>
        </p:scale>
        <p:origin x="1330" y="43"/>
      </p:cViewPr>
      <p:guideLst>
        <p:guide orient="horz" pos="4319"/>
        <p:guide pos="5999"/>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p:scale>
          <a:sx n="100" d="100"/>
          <a:sy n="100" d="100"/>
        </p:scale>
        <p:origin x="-994" y="629"/>
      </p:cViewPr>
      <p:guideLst>
        <p:guide orient="horz" pos="2844"/>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i="0">
                <a:solidFill>
                  <a:schemeClr val="tx2"/>
                </a:solidFill>
                <a:effectLst/>
              </a:defRPr>
            </a:lvl1pPr>
          </a:lstStyle>
          <a:p>
            <a:pPr>
              <a:defRPr/>
            </a:pPr>
            <a:endParaRPr lang="es-ES_tradnl"/>
          </a:p>
        </p:txBody>
      </p:sp>
      <p:sp>
        <p:nvSpPr>
          <p:cNvPr id="154627" name="Rectangle 3"/>
          <p:cNvSpPr>
            <a:spLocks noGrp="1" noChangeArrowheads="1"/>
          </p:cNvSpPr>
          <p:nvPr>
            <p:ph type="dt" sz="quarter" idx="1"/>
          </p:nvPr>
        </p:nvSpPr>
        <p:spPr bwMode="auto">
          <a:xfrm>
            <a:off x="388620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i="0">
                <a:solidFill>
                  <a:schemeClr val="tx2"/>
                </a:solidFill>
                <a:effectLst/>
              </a:defRPr>
            </a:lvl1pPr>
          </a:lstStyle>
          <a:p>
            <a:pPr>
              <a:defRPr/>
            </a:pPr>
            <a:endParaRPr lang="es-ES_tradnl"/>
          </a:p>
        </p:txBody>
      </p:sp>
      <p:sp>
        <p:nvSpPr>
          <p:cNvPr id="154628" name="Rectangle 4"/>
          <p:cNvSpPr>
            <a:spLocks noGrp="1" noChangeArrowheads="1"/>
          </p:cNvSpPr>
          <p:nvPr>
            <p:ph type="ftr" sz="quarter" idx="2"/>
          </p:nvPr>
        </p:nvSpPr>
        <p:spPr bwMode="auto">
          <a:xfrm>
            <a:off x="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i="0">
                <a:solidFill>
                  <a:schemeClr val="tx2"/>
                </a:solidFill>
                <a:effectLst/>
              </a:defRPr>
            </a:lvl1pPr>
          </a:lstStyle>
          <a:p>
            <a:pPr>
              <a:defRPr/>
            </a:pPr>
            <a:endParaRPr lang="es-ES_tradnl"/>
          </a:p>
        </p:txBody>
      </p:sp>
      <p:sp>
        <p:nvSpPr>
          <p:cNvPr id="154629" name="Rectangle 5"/>
          <p:cNvSpPr>
            <a:spLocks noGrp="1" noChangeArrowheads="1"/>
          </p:cNvSpPr>
          <p:nvPr>
            <p:ph type="sldNum" sz="quarter" idx="3"/>
          </p:nvPr>
        </p:nvSpPr>
        <p:spPr bwMode="auto">
          <a:xfrm>
            <a:off x="388620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i="0">
                <a:solidFill>
                  <a:schemeClr val="tx2"/>
                </a:solidFill>
                <a:effectLst/>
              </a:defRPr>
            </a:lvl1pPr>
          </a:lstStyle>
          <a:p>
            <a:pPr>
              <a:defRPr/>
            </a:pPr>
            <a:fld id="{396B51B2-8FA4-417C-963A-ED8A2823E2DC}" type="slidenum">
              <a:rPr lang="es-ES_tradnl"/>
              <a:pPr>
                <a:defRPr/>
              </a:pPr>
              <a:t>‹Nº›</a:t>
            </a:fld>
            <a:endParaRPr lang="es-ES_tradnl"/>
          </a:p>
        </p:txBody>
      </p:sp>
    </p:spTree>
    <p:extLst>
      <p:ext uri="{BB962C8B-B14F-4D97-AF65-F5344CB8AC3E}">
        <p14:creationId xmlns:p14="http://schemas.microsoft.com/office/powerpoint/2010/main" val="41095240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i="0">
                <a:solidFill>
                  <a:schemeClr val="tx1"/>
                </a:solidFill>
                <a:effectLst/>
                <a:latin typeface="Times New Roman" pitchFamily="18" charset="0"/>
              </a:defRPr>
            </a:lvl1pPr>
          </a:lstStyle>
          <a:p>
            <a:pPr>
              <a:defRPr/>
            </a:pPr>
            <a:endParaRPr lang="es-ES_tradnl"/>
          </a:p>
        </p:txBody>
      </p:sp>
      <p:sp>
        <p:nvSpPr>
          <p:cNvPr id="12291" name="Rectangle 3"/>
          <p:cNvSpPr>
            <a:spLocks noGrp="1" noChangeArrowheads="1"/>
          </p:cNvSpPr>
          <p:nvPr>
            <p:ph type="dt" idx="1"/>
          </p:nvPr>
        </p:nvSpPr>
        <p:spPr bwMode="auto">
          <a:xfrm>
            <a:off x="388620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i="0">
                <a:solidFill>
                  <a:schemeClr val="tx1"/>
                </a:solidFill>
                <a:effectLst/>
                <a:latin typeface="Times New Roman" pitchFamily="18" charset="0"/>
              </a:defRPr>
            </a:lvl1pPr>
          </a:lstStyle>
          <a:p>
            <a:pPr>
              <a:defRPr/>
            </a:pPr>
            <a:endParaRPr lang="es-ES_tradnl"/>
          </a:p>
        </p:txBody>
      </p:sp>
      <p:sp>
        <p:nvSpPr>
          <p:cNvPr id="36868" name="Rectangle 4"/>
          <p:cNvSpPr>
            <a:spLocks noGrp="1" noRot="1" noChangeAspect="1" noChangeArrowheads="1" noTextEdit="1"/>
          </p:cNvSpPr>
          <p:nvPr>
            <p:ph type="sldImg" idx="2"/>
          </p:nvPr>
        </p:nvSpPr>
        <p:spPr bwMode="auto">
          <a:xfrm>
            <a:off x="984250" y="677863"/>
            <a:ext cx="4889500" cy="338455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14400" y="4287838"/>
            <a:ext cx="5029200" cy="4062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noProof="0"/>
              <a:t>Haga clic para modificar el estilo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12294" name="Rectangle 6"/>
          <p:cNvSpPr>
            <a:spLocks noGrp="1" noChangeArrowheads="1"/>
          </p:cNvSpPr>
          <p:nvPr>
            <p:ph type="ftr" sz="quarter" idx="4"/>
          </p:nvPr>
        </p:nvSpPr>
        <p:spPr bwMode="auto">
          <a:xfrm>
            <a:off x="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i="0">
                <a:solidFill>
                  <a:schemeClr val="tx1"/>
                </a:solidFill>
                <a:effectLst/>
                <a:latin typeface="Times New Roman" pitchFamily="18" charset="0"/>
              </a:defRPr>
            </a:lvl1pPr>
          </a:lstStyle>
          <a:p>
            <a:pPr>
              <a:defRPr/>
            </a:pPr>
            <a:endParaRPr lang="es-ES_tradnl"/>
          </a:p>
        </p:txBody>
      </p:sp>
      <p:sp>
        <p:nvSpPr>
          <p:cNvPr id="12295" name="Rectangle 7"/>
          <p:cNvSpPr>
            <a:spLocks noGrp="1" noChangeArrowheads="1"/>
          </p:cNvSpPr>
          <p:nvPr>
            <p:ph type="sldNum" sz="quarter" idx="5"/>
          </p:nvPr>
        </p:nvSpPr>
        <p:spPr bwMode="auto">
          <a:xfrm>
            <a:off x="388620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i="0">
                <a:solidFill>
                  <a:schemeClr val="tx1"/>
                </a:solidFill>
                <a:effectLst/>
                <a:latin typeface="Times New Roman" pitchFamily="18" charset="0"/>
              </a:defRPr>
            </a:lvl1pPr>
          </a:lstStyle>
          <a:p>
            <a:pPr>
              <a:defRPr/>
            </a:pPr>
            <a:fld id="{2938B1BA-935F-410F-A538-8B04A233DA22}" type="slidenum">
              <a:rPr lang="es-ES_tradnl"/>
              <a:pPr>
                <a:defRPr/>
              </a:pPr>
              <a:t>‹Nº›</a:t>
            </a:fld>
            <a:endParaRPr lang="es-ES_tradnl"/>
          </a:p>
        </p:txBody>
      </p:sp>
    </p:spTree>
    <p:extLst>
      <p:ext uri="{BB962C8B-B14F-4D97-AF65-F5344CB8AC3E}">
        <p14:creationId xmlns:p14="http://schemas.microsoft.com/office/powerpoint/2010/main" val="7481181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es.wikipedia.org/w/index.php?title=Canal_de_retorno&amp;action=edit&amp;redlink=1" TargetMode="External"/><Relationship Id="rId13" Type="http://schemas.openxmlformats.org/officeDocument/2006/relationships/hyperlink" Target="http://es.wikipedia.org/wiki/Linux" TargetMode="External"/><Relationship Id="rId18" Type="http://schemas.openxmlformats.org/officeDocument/2006/relationships/hyperlink" Target="http://es.wikipedia.org/w/index.php?title=DVB-J&amp;action=edit&amp;redlink=1" TargetMode="External"/><Relationship Id="rId26" Type="http://schemas.openxmlformats.org/officeDocument/2006/relationships/hyperlink" Target="http://es.wikipedia.org/wiki/Tarjeta_inteligente" TargetMode="External"/><Relationship Id="rId3" Type="http://schemas.openxmlformats.org/officeDocument/2006/relationships/hyperlink" Target="http://es.wikipedia.org/w/index.php?title=Set-top_box&amp;action=edit&amp;section=3" TargetMode="External"/><Relationship Id="rId21" Type="http://schemas.openxmlformats.org/officeDocument/2006/relationships/hyperlink" Target="http://es.wikipedia.org/w/index.php?title=Set-top_box&amp;action=edit&amp;section=5" TargetMode="External"/><Relationship Id="rId7" Type="http://schemas.openxmlformats.org/officeDocument/2006/relationships/hyperlink" Target="http://es.wikipedia.org/wiki/DVB-SI" TargetMode="External"/><Relationship Id="rId12" Type="http://schemas.openxmlformats.org/officeDocument/2006/relationships/hyperlink" Target="http://es.wikipedia.org/wiki/Sistema_operativo" TargetMode="External"/><Relationship Id="rId17" Type="http://schemas.openxmlformats.org/officeDocument/2006/relationships/hyperlink" Target="http://es.wikipedia.org/wiki/Interfaz_de_programaci%C3%B3n_de_aplicaciones" TargetMode="External"/><Relationship Id="rId25" Type="http://schemas.openxmlformats.org/officeDocument/2006/relationships/hyperlink" Target="http://es.wikipedia.org/wiki/Ethernet" TargetMode="External"/><Relationship Id="rId2" Type="http://schemas.openxmlformats.org/officeDocument/2006/relationships/slide" Target="../slides/slide41.xml"/><Relationship Id="rId16" Type="http://schemas.openxmlformats.org/officeDocument/2006/relationships/hyperlink" Target="http://es.wikipedia.org/wiki/Software" TargetMode="External"/><Relationship Id="rId20" Type="http://schemas.openxmlformats.org/officeDocument/2006/relationships/hyperlink" Target="http://es.wikipedia.org/wiki/Gu%C3%ADa_Electr%C3%B3nica_de_Programas" TargetMode="External"/><Relationship Id="rId1" Type="http://schemas.openxmlformats.org/officeDocument/2006/relationships/notesMaster" Target="../notesMasters/notesMaster1.xml"/><Relationship Id="rId6" Type="http://schemas.openxmlformats.org/officeDocument/2006/relationships/hyperlink" Target="http://es.wikipedia.org/wiki/Alta_definici%C3%B3n" TargetMode="External"/><Relationship Id="rId11" Type="http://schemas.openxmlformats.org/officeDocument/2006/relationships/hyperlink" Target="http://es.wikipedia.org/wiki/CPU" TargetMode="External"/><Relationship Id="rId24" Type="http://schemas.openxmlformats.org/officeDocument/2006/relationships/hyperlink" Target="http://es.wikipedia.org/wiki/Memoria_Flash" TargetMode="External"/><Relationship Id="rId5" Type="http://schemas.openxmlformats.org/officeDocument/2006/relationships/hyperlink" Target="http://es.wikipedia.org/wiki/MPEG4" TargetMode="External"/><Relationship Id="rId15" Type="http://schemas.openxmlformats.org/officeDocument/2006/relationships/hyperlink" Target="http://es.wikipedia.org/wiki/Middleware" TargetMode="External"/><Relationship Id="rId23" Type="http://schemas.openxmlformats.org/officeDocument/2006/relationships/hyperlink" Target="http://es.wikipedia.org/wiki/Memoria_EEPROM" TargetMode="External"/><Relationship Id="rId10" Type="http://schemas.openxmlformats.org/officeDocument/2006/relationships/hyperlink" Target="http://es.wikipedia.org/wiki/Hardware" TargetMode="External"/><Relationship Id="rId19" Type="http://schemas.openxmlformats.org/officeDocument/2006/relationships/hyperlink" Target="http://es.wikipedia.org/wiki/MHP" TargetMode="External"/><Relationship Id="rId4" Type="http://schemas.openxmlformats.org/officeDocument/2006/relationships/hyperlink" Target="http://es.wikipedia.org/wiki/MPEG2" TargetMode="External"/><Relationship Id="rId9" Type="http://schemas.openxmlformats.org/officeDocument/2006/relationships/hyperlink" Target="http://es.wikipedia.org/w/index.php?title=Set-top_box&amp;action=edit&amp;section=4" TargetMode="External"/><Relationship Id="rId14" Type="http://schemas.openxmlformats.org/officeDocument/2006/relationships/hyperlink" Target="http://es.wikipedia.org/wiki/Windows_CE" TargetMode="External"/><Relationship Id="rId22" Type="http://schemas.openxmlformats.org/officeDocument/2006/relationships/hyperlink" Target="http://es.wikipedia.org/wiki/Memoria_RA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es.wikipedia.org/wiki/Puerto_serial" TargetMode="External"/><Relationship Id="rId13" Type="http://schemas.openxmlformats.org/officeDocument/2006/relationships/hyperlink" Target="http://es.wikipedia.org/wiki/Direccion_IP" TargetMode="External"/><Relationship Id="rId3" Type="http://schemas.openxmlformats.org/officeDocument/2006/relationships/hyperlink" Target="http://es.wikipedia.org/wiki/Computador" TargetMode="External"/><Relationship Id="rId7" Type="http://schemas.openxmlformats.org/officeDocument/2006/relationships/hyperlink" Target="http://es.wikipedia.org/wiki/Puerto_paralelo" TargetMode="External"/><Relationship Id="rId12" Type="http://schemas.openxmlformats.org/officeDocument/2006/relationships/hyperlink" Target="http://es.wikipedia.org/wiki/Protocolo_IP"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es.wikipedia.org/wiki/Unidad_de_disco" TargetMode="External"/><Relationship Id="rId11" Type="http://schemas.openxmlformats.org/officeDocument/2006/relationships/hyperlink" Target="http://es.wikipedia.org/wiki/Internet" TargetMode="External"/><Relationship Id="rId5" Type="http://schemas.openxmlformats.org/officeDocument/2006/relationships/hyperlink" Target="http://es.wikipedia.org/wiki/Terminal_de_computadora" TargetMode="External"/><Relationship Id="rId10" Type="http://schemas.openxmlformats.org/officeDocument/2006/relationships/hyperlink" Target="http://es.wikipedia.org/w/index.php?title=Front_end_processor&amp;action=edit&amp;section=1" TargetMode="External"/><Relationship Id="rId4" Type="http://schemas.openxmlformats.org/officeDocument/2006/relationships/hyperlink" Target="http://es.wikipedia.org/wiki/Systems_Network_Architecture" TargetMode="External"/><Relationship Id="rId9" Type="http://schemas.openxmlformats.org/officeDocument/2006/relationships/hyperlink" Target="http://es.wikipedia.org/wiki/IBM" TargetMode="External"/><Relationship Id="rId14" Type="http://schemas.openxmlformats.org/officeDocument/2006/relationships/hyperlink" Target="http://es.wikipedia.org/wiki/Multiplexaci%C3%B3n"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es.wikipedia.org/wiki/Puerto_serial" TargetMode="External"/><Relationship Id="rId13" Type="http://schemas.openxmlformats.org/officeDocument/2006/relationships/hyperlink" Target="http://es.wikipedia.org/wiki/Direccion_IP" TargetMode="External"/><Relationship Id="rId3" Type="http://schemas.openxmlformats.org/officeDocument/2006/relationships/hyperlink" Target="http://es.wikipedia.org/wiki/Computador" TargetMode="External"/><Relationship Id="rId7" Type="http://schemas.openxmlformats.org/officeDocument/2006/relationships/hyperlink" Target="http://es.wikipedia.org/wiki/Puerto_paralelo" TargetMode="External"/><Relationship Id="rId12" Type="http://schemas.openxmlformats.org/officeDocument/2006/relationships/hyperlink" Target="http://es.wikipedia.org/wiki/Protocolo_IP"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es.wikipedia.org/wiki/Unidad_de_disco" TargetMode="External"/><Relationship Id="rId11" Type="http://schemas.openxmlformats.org/officeDocument/2006/relationships/hyperlink" Target="http://es.wikipedia.org/wiki/Internet" TargetMode="External"/><Relationship Id="rId5" Type="http://schemas.openxmlformats.org/officeDocument/2006/relationships/hyperlink" Target="http://es.wikipedia.org/wiki/Terminal_de_computadora" TargetMode="External"/><Relationship Id="rId10" Type="http://schemas.openxmlformats.org/officeDocument/2006/relationships/hyperlink" Target="http://es.wikipedia.org/w/index.php?title=Front_end_processor&amp;action=edit&amp;section=1" TargetMode="External"/><Relationship Id="rId4" Type="http://schemas.openxmlformats.org/officeDocument/2006/relationships/hyperlink" Target="http://es.wikipedia.org/wiki/Systems_Network_Architecture" TargetMode="External"/><Relationship Id="rId9" Type="http://schemas.openxmlformats.org/officeDocument/2006/relationships/hyperlink" Target="http://es.wikipedia.org/wiki/IBM" TargetMode="External"/><Relationship Id="rId14" Type="http://schemas.openxmlformats.org/officeDocument/2006/relationships/hyperlink" Target="http://es.wikipedia.org/wiki/Multiplexaci%C3%B3n"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es.wikipedia.org/wiki/Protocolo"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es.wikipedia.org/wiki/Windows_NT_4.0"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AA4B3C47-2C1C-4B8F-9ECF-D3B63A263AB1}" type="slidenum">
              <a:rPr lang="es-ES_tradnl" smtClean="0"/>
              <a:pPr/>
              <a:t>1</a:t>
            </a:fld>
            <a:endParaRPr lang="es-ES_tradnl"/>
          </a:p>
        </p:txBody>
      </p:sp>
      <p:sp>
        <p:nvSpPr>
          <p:cNvPr id="37891" name="Rectangle 2"/>
          <p:cNvSpPr>
            <a:spLocks noGrp="1" noRot="1" noChangeAspect="1" noChangeArrowheads="1" noTextEdit="1"/>
          </p:cNvSpPr>
          <p:nvPr>
            <p:ph type="sldImg"/>
          </p:nvPr>
        </p:nvSpPr>
        <p:spPr>
          <a:xfrm>
            <a:off x="985838" y="677863"/>
            <a:ext cx="4887912" cy="3384550"/>
          </a:xfrm>
          <a:solidFill>
            <a:srgbClr val="FFFFFF"/>
          </a:solidFill>
          <a:ln/>
        </p:spPr>
      </p:sp>
      <p:sp>
        <p:nvSpPr>
          <p:cNvPr id="37892" name="Rectangle 3"/>
          <p:cNvSpPr>
            <a:spLocks noGrp="1" noChangeArrowheads="1"/>
          </p:cNvSpPr>
          <p:nvPr>
            <p:ph type="body" idx="1"/>
          </p:nvPr>
        </p:nvSpPr>
        <p:spPr>
          <a:solidFill>
            <a:srgbClr val="FFFF99"/>
          </a:solidFill>
          <a:ln>
            <a:solidFill>
              <a:srgbClr val="000000"/>
            </a:solidFill>
          </a:ln>
        </p:spPr>
        <p:txBody>
          <a:bodyPr/>
          <a:lstStyle/>
          <a:p>
            <a:pPr algn="ctr"/>
            <a:r>
              <a:rPr lang="es-MX" sz="1800" b="1" dirty="0">
                <a:latin typeface="Verdana" pitchFamily="34" charset="0"/>
              </a:rPr>
              <a:t>Presentación de PowerPoint Nro. 9</a:t>
            </a:r>
          </a:p>
          <a:p>
            <a:pPr algn="ctr"/>
            <a:r>
              <a:rPr lang="es-MX" sz="1800" b="1" dirty="0">
                <a:latin typeface="Verdana" pitchFamily="34" charset="0"/>
              </a:rPr>
              <a:t>3-0-7 Tecbared-Introcom-09-2022-1.pptx</a:t>
            </a:r>
          </a:p>
          <a:p>
            <a:pPr algn="ctr"/>
            <a:endParaRPr lang="es-MX" sz="1800" b="1" dirty="0">
              <a:latin typeface="Verdana" pitchFamily="34" charset="0"/>
            </a:endParaRPr>
          </a:p>
          <a:p>
            <a:endParaRPr lang="es-E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u="none" strike="noStrike" kern="1200" baseline="0" dirty="0">
                <a:solidFill>
                  <a:schemeClr val="tx1"/>
                </a:solidFill>
                <a:latin typeface="Times New Roman" pitchFamily="18" charset="0"/>
                <a:ea typeface="+mn-ea"/>
                <a:cs typeface="+mn-cs"/>
              </a:rPr>
              <a:t>KVM: </a:t>
            </a:r>
            <a:r>
              <a:rPr lang="es-ES" sz="1200" b="0" i="0" u="none" strike="noStrike" kern="1200" baseline="0" dirty="0">
                <a:solidFill>
                  <a:schemeClr val="tx1"/>
                </a:solidFill>
                <a:latin typeface="Times New Roman" pitchFamily="18" charset="0"/>
                <a:ea typeface="+mn-ea"/>
                <a:cs typeface="+mn-cs"/>
              </a:rPr>
              <a:t>Es un dispositivo conmutador de monitor, teclado y mouse. La aplicación en un rack sería tener un solo juego de monitor, teclado y mouse para controlar (por ejemplo para la imagen) 4,8,16 dispositivos que en general son servidores. </a:t>
            </a:r>
          </a:p>
          <a:p>
            <a:r>
              <a:rPr lang="es-ES" sz="1200" b="0" i="0" u="none" strike="noStrike" kern="1200" baseline="0" dirty="0">
                <a:solidFill>
                  <a:schemeClr val="tx1"/>
                </a:solidFill>
                <a:latin typeface="Times New Roman" pitchFamily="18" charset="0"/>
                <a:ea typeface="+mn-ea"/>
                <a:cs typeface="+mn-cs"/>
              </a:rPr>
              <a:t>Se debe adquirir un modelo compatible con las interfaces de teclado y mouse de los servidores, además de la suficiente cantidad de cables para KVM. </a:t>
            </a:r>
            <a:endParaRPr lang="es-ES" dirty="0"/>
          </a:p>
        </p:txBody>
      </p:sp>
      <p:sp>
        <p:nvSpPr>
          <p:cNvPr id="4" name="Marcador de número de diapositiva 3"/>
          <p:cNvSpPr>
            <a:spLocks noGrp="1"/>
          </p:cNvSpPr>
          <p:nvPr>
            <p:ph type="sldNum" sz="quarter" idx="10"/>
          </p:nvPr>
        </p:nvSpPr>
        <p:spPr/>
        <p:txBody>
          <a:bodyPr/>
          <a:lstStyle/>
          <a:p>
            <a:pPr>
              <a:defRPr/>
            </a:pPr>
            <a:fld id="{2938B1BA-935F-410F-A538-8B04A233DA22}" type="slidenum">
              <a:rPr lang="es-ES_tradnl" smtClean="0"/>
              <a:pPr>
                <a:defRPr/>
              </a:pPr>
              <a:t>22</a:t>
            </a:fld>
            <a:endParaRPr lang="es-ES_tradnl"/>
          </a:p>
        </p:txBody>
      </p:sp>
    </p:spTree>
    <p:extLst>
      <p:ext uri="{BB962C8B-B14F-4D97-AF65-F5344CB8AC3E}">
        <p14:creationId xmlns:p14="http://schemas.microsoft.com/office/powerpoint/2010/main" val="4235600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fontAlgn="base"/>
            <a:r>
              <a:rPr lang="es-ES" sz="1200" b="1" i="0" kern="1200" dirty="0">
                <a:solidFill>
                  <a:schemeClr val="tx1"/>
                </a:solidFill>
                <a:effectLst/>
                <a:latin typeface="Times New Roman" pitchFamily="18" charset="0"/>
                <a:ea typeface="+mn-ea"/>
                <a:cs typeface="+mn-cs"/>
              </a:rPr>
              <a:t>UPS Stand-</a:t>
            </a:r>
            <a:r>
              <a:rPr lang="es-ES" sz="1200" b="1" i="0" kern="1200" dirty="0" err="1">
                <a:solidFill>
                  <a:schemeClr val="tx1"/>
                </a:solidFill>
                <a:effectLst/>
                <a:latin typeface="Times New Roman" pitchFamily="18" charset="0"/>
                <a:ea typeface="+mn-ea"/>
                <a:cs typeface="+mn-cs"/>
              </a:rPr>
              <a:t>By</a:t>
            </a:r>
            <a:r>
              <a:rPr lang="es-ES" sz="1200" b="1" i="0" kern="1200" dirty="0">
                <a:solidFill>
                  <a:schemeClr val="tx1"/>
                </a:solidFill>
                <a:effectLst/>
                <a:latin typeface="Times New Roman" pitchFamily="18" charset="0"/>
                <a:ea typeface="+mn-ea"/>
                <a:cs typeface="+mn-cs"/>
              </a:rPr>
              <a:t> / Offline: </a:t>
            </a:r>
            <a:br>
              <a:rPr lang="es-ES" sz="1200" b="0" i="0" kern="1200" dirty="0">
                <a:solidFill>
                  <a:schemeClr val="tx1"/>
                </a:solidFill>
                <a:effectLst/>
                <a:latin typeface="Times New Roman" pitchFamily="18" charset="0"/>
                <a:ea typeface="+mn-ea"/>
                <a:cs typeface="+mn-cs"/>
              </a:rPr>
            </a:br>
            <a:r>
              <a:rPr lang="es-ES" sz="1200" b="0" i="0" kern="1200" dirty="0">
                <a:solidFill>
                  <a:schemeClr val="tx1"/>
                </a:solidFill>
                <a:effectLst/>
                <a:latin typeface="Times New Roman" pitchFamily="18" charset="0"/>
                <a:ea typeface="+mn-ea"/>
                <a:cs typeface="+mn-cs"/>
              </a:rPr>
              <a:t>Es la alternativa más sencilla para aplicaciones no críticas, tales como PC domésticos y periféricos. Estos UPS alimentan al equipo protegido directamente de la línea eléctrica comercial mediante una línea de derivación interna o bypass. Cuando se detecta una falla en el servicio eléctrico principal, el UPS conmuta de la fuente de entrada al inversor, el cual comienza a trabajar para convertir la energía de las baterías en energía eléctrica que suministra en sus salidas. Este nivel es el de tecnología más básico y menos costoso.</a:t>
            </a:r>
          </a:p>
          <a:p>
            <a:pPr fontAlgn="base"/>
            <a:r>
              <a:rPr lang="es-ES" sz="1200" b="1" i="0" kern="1200" dirty="0">
                <a:solidFill>
                  <a:schemeClr val="tx1"/>
                </a:solidFill>
                <a:effectLst/>
                <a:latin typeface="Times New Roman" pitchFamily="18" charset="0"/>
                <a:ea typeface="+mn-ea"/>
                <a:cs typeface="+mn-cs"/>
              </a:rPr>
              <a:t>UPS Line </a:t>
            </a:r>
            <a:r>
              <a:rPr lang="es-ES" sz="1200" b="1" i="0" kern="1200" dirty="0" err="1">
                <a:solidFill>
                  <a:schemeClr val="tx1"/>
                </a:solidFill>
                <a:effectLst/>
                <a:latin typeface="Times New Roman" pitchFamily="18" charset="0"/>
                <a:ea typeface="+mn-ea"/>
                <a:cs typeface="+mn-cs"/>
              </a:rPr>
              <a:t>Interactive</a:t>
            </a:r>
            <a:r>
              <a:rPr lang="es-ES" sz="1200" b="1" i="0" kern="1200" dirty="0">
                <a:solidFill>
                  <a:schemeClr val="tx1"/>
                </a:solidFill>
                <a:effectLst/>
                <a:latin typeface="Times New Roman" pitchFamily="18" charset="0"/>
                <a:ea typeface="+mn-ea"/>
                <a:cs typeface="+mn-cs"/>
              </a:rPr>
              <a:t>: </a:t>
            </a:r>
            <a:br>
              <a:rPr lang="es-ES" sz="1200" b="0" i="0" kern="1200" dirty="0">
                <a:solidFill>
                  <a:schemeClr val="tx1"/>
                </a:solidFill>
                <a:effectLst/>
                <a:latin typeface="Times New Roman" pitchFamily="18" charset="0"/>
                <a:ea typeface="+mn-ea"/>
                <a:cs typeface="+mn-cs"/>
              </a:rPr>
            </a:br>
            <a:r>
              <a:rPr lang="es-ES" sz="1200" b="0" i="0" kern="1200" dirty="0">
                <a:solidFill>
                  <a:schemeClr val="tx1"/>
                </a:solidFill>
                <a:effectLst/>
                <a:latin typeface="Times New Roman" pitchFamily="18" charset="0"/>
                <a:ea typeface="+mn-ea"/>
                <a:cs typeface="+mn-cs"/>
              </a:rPr>
              <a:t>Estos UPS son básicamente UPS de tipo OFFLINE pero incluyen un sistema de regulación o estabilización de voltaje en la línea de bypass interno. De esta forma la fuente de entrada es estabilizada antes de ser suministrada en las salidas del UPS. Con esta característica se consigue poder subir el voltaje de entrada cuando éste baja o bajarlo cuando la entrada sube, por encima del valor normal esperado. De esta forma el regulador de voltaje evita que el UPS tenga que acudir a sus baterías ante variaciones "menores" de la fuente eléctrica de entrada. Las baterías solo se usan cuando el servicio principal de entrada se cae completamente o presenta variaciones que escapan del rango de estabilización del regulador interno del UPS. Las baterías de este tipo de UPS ven prolongada su vida útil ya que se les usa solo en caso de variaciones importantes del servicio eléctrico principal.</a:t>
            </a:r>
          </a:p>
          <a:p>
            <a:pPr fontAlgn="base"/>
            <a:r>
              <a:rPr lang="es-ES" sz="1200" b="1" i="0" kern="1200" dirty="0">
                <a:solidFill>
                  <a:schemeClr val="tx1"/>
                </a:solidFill>
                <a:effectLst/>
                <a:latin typeface="Times New Roman" pitchFamily="18" charset="0"/>
                <a:ea typeface="+mn-ea"/>
                <a:cs typeface="+mn-cs"/>
              </a:rPr>
              <a:t>UPS On-Line: </a:t>
            </a:r>
            <a:br>
              <a:rPr lang="es-ES" sz="1200" b="0" i="0" kern="1200" dirty="0">
                <a:solidFill>
                  <a:schemeClr val="tx1"/>
                </a:solidFill>
                <a:effectLst/>
                <a:latin typeface="Times New Roman" pitchFamily="18" charset="0"/>
                <a:ea typeface="+mn-ea"/>
                <a:cs typeface="+mn-cs"/>
              </a:rPr>
            </a:br>
            <a:r>
              <a:rPr lang="es-ES" sz="1200" b="0" i="0" kern="1200" dirty="0">
                <a:solidFill>
                  <a:schemeClr val="tx1"/>
                </a:solidFill>
                <a:effectLst/>
                <a:latin typeface="Times New Roman" pitchFamily="18" charset="0"/>
                <a:ea typeface="+mn-ea"/>
                <a:cs typeface="+mn-cs"/>
              </a:rPr>
              <a:t>Las UPS ONLINE son aquellas en las que inversor (convertidor DC-AC) trabaja el 100% del tiempo para suministrar energía eléctrica a la carga protegida. Esta alternativa constituye el más alto nivel de protección. La salida no proviene directamente de la entrada sino que es generada por el propio UPS, así se asegura que la energía de salida está libre de cualquier defecto o problema que pudiera presentarse en el servicio eléctrico principal. Adicionalmente, por no existir conmutación entre la línea de bypass interna y la de salida, no existe un tiempo de conmutación (conocido también como tiempo muerto) propio de los UPS del tipo OFFLINE e Interactivos.</a:t>
            </a:r>
          </a:p>
          <a:p>
            <a:endParaRPr lang="es-AR" dirty="0"/>
          </a:p>
        </p:txBody>
      </p:sp>
      <p:sp>
        <p:nvSpPr>
          <p:cNvPr id="4" name="3 Marcador de número de diapositiva"/>
          <p:cNvSpPr>
            <a:spLocks noGrp="1"/>
          </p:cNvSpPr>
          <p:nvPr>
            <p:ph type="sldNum" sz="quarter" idx="10"/>
          </p:nvPr>
        </p:nvSpPr>
        <p:spPr/>
        <p:txBody>
          <a:bodyPr/>
          <a:lstStyle/>
          <a:p>
            <a:pPr>
              <a:defRPr/>
            </a:pPr>
            <a:fld id="{2938B1BA-935F-410F-A538-8B04A233DA22}" type="slidenum">
              <a:rPr lang="es-ES_tradnl" smtClean="0"/>
              <a:pPr>
                <a:defRPr/>
              </a:pPr>
              <a:t>38</a:t>
            </a:fld>
            <a:endParaRPr lang="es-ES_tradnl"/>
          </a:p>
        </p:txBody>
      </p:sp>
    </p:spTree>
    <p:extLst>
      <p:ext uri="{BB962C8B-B14F-4D97-AF65-F5344CB8AC3E}">
        <p14:creationId xmlns:p14="http://schemas.microsoft.com/office/powerpoint/2010/main" val="486833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457ACE1F-D4E3-42F9-82F4-D8EB71700C8F}" type="slidenum">
              <a:rPr lang="es-ES_tradnl" smtClean="0"/>
              <a:pPr/>
              <a:t>41</a:t>
            </a:fld>
            <a:endParaRPr lang="es-ES_tradnl"/>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a:lnSpc>
                <a:spcPct val="80000"/>
              </a:lnSpc>
            </a:pPr>
            <a:r>
              <a:rPr lang="en-US" sz="800"/>
              <a:t>Decodificador digital (set-top box). </a:t>
            </a:r>
            <a:r>
              <a:rPr lang="es-ES" sz="800"/>
              <a:t>Al igual que lo que sucede con la televisión por satélite o por cable, para poder ver la televisión el usuario necesita un decodificador. Pero mientras que tanto en el caso del satélite o del cable los canales se difunden todos a la vez (luego es el decodificador el que cambia de un canal a otro), en el caso de la televisión por IP los canales se difunden uno a uno hasta el abonado. Así, cada vez que el usuario pulsa el botón de su mando solicita al servidor que le proporcione el flujo de video del canal deseado. El decodificador. Lo ideal aquí, es proveer al cliente con un grabador de video digital (DVR, Digital Video Recorder), el cual es un dispositivo que, además de servir de decodificador, graba video en formato digital a un disco u otro medio y luego permite reproducirlo</a:t>
            </a:r>
            <a:r>
              <a:rPr lang="es-ES_tradnl" sz="800"/>
              <a:t> </a:t>
            </a:r>
          </a:p>
          <a:p>
            <a:pPr>
              <a:lnSpc>
                <a:spcPct val="80000"/>
              </a:lnSpc>
            </a:pPr>
            <a:r>
              <a:rPr lang="es-ES_tradnl" sz="800" b="1"/>
              <a:t>Esquema de bloques de un Set-top Box </a:t>
            </a:r>
            <a:r>
              <a:rPr lang="es-ES_tradnl" sz="800"/>
              <a:t>[</a:t>
            </a:r>
            <a:r>
              <a:rPr lang="es-ES_tradnl" sz="800">
                <a:hlinkClick r:id="rId3" tooltip="Editar sección: Esquema de bloques de un Set-top Box"/>
              </a:rPr>
              <a:t>editar</a:t>
            </a:r>
            <a:r>
              <a:rPr lang="es-ES_tradnl" sz="800"/>
              <a:t>]</a:t>
            </a:r>
            <a:endParaRPr lang="es-ES_tradnl" sz="800" b="1"/>
          </a:p>
          <a:p>
            <a:pPr>
              <a:lnSpc>
                <a:spcPct val="80000"/>
              </a:lnSpc>
            </a:pPr>
            <a:r>
              <a:rPr lang="es-ES_tradnl" sz="800"/>
              <a:t>Los pasos que sigue un STB son los siguientes:</a:t>
            </a:r>
          </a:p>
          <a:p>
            <a:pPr>
              <a:lnSpc>
                <a:spcPct val="80000"/>
              </a:lnSpc>
            </a:pPr>
            <a:r>
              <a:rPr lang="es-ES_tradnl" sz="800"/>
              <a:t>Lo primero que hace es sintonizar una señal digital, la cual incluirá tanto información de video (</a:t>
            </a:r>
            <a:r>
              <a:rPr lang="es-ES_tradnl" sz="800">
                <a:hlinkClick r:id="rId4" tooltip="MPEG2"/>
              </a:rPr>
              <a:t>MPEG2</a:t>
            </a:r>
            <a:r>
              <a:rPr lang="es-ES_tradnl" sz="800"/>
              <a:t>, o </a:t>
            </a:r>
            <a:r>
              <a:rPr lang="es-ES_tradnl" sz="800">
                <a:hlinkClick r:id="rId5" tooltip="MPEG4"/>
              </a:rPr>
              <a:t>MPEG4</a:t>
            </a:r>
            <a:r>
              <a:rPr lang="es-ES_tradnl" sz="800"/>
              <a:t> para señales en </a:t>
            </a:r>
            <a:r>
              <a:rPr lang="es-ES_tradnl" sz="800">
                <a:hlinkClick r:id="rId6" tooltip="Alta definición"/>
              </a:rPr>
              <a:t>alta definición</a:t>
            </a:r>
            <a:r>
              <a:rPr lang="es-ES_tradnl" sz="800"/>
              <a:t>), información de audio e información de datos (</a:t>
            </a:r>
            <a:r>
              <a:rPr lang="es-ES_tradnl" sz="800">
                <a:hlinkClick r:id="rId7" tooltip="DVB-SI"/>
              </a:rPr>
              <a:t>DVB-SI</a:t>
            </a:r>
            <a:r>
              <a:rPr lang="es-ES_tradnl" sz="800"/>
              <a:t>). </a:t>
            </a:r>
          </a:p>
          <a:p>
            <a:pPr>
              <a:lnSpc>
                <a:spcPct val="80000"/>
              </a:lnSpc>
            </a:pPr>
            <a:r>
              <a:rPr lang="es-ES_tradnl" sz="800"/>
              <a:t>El siguiente paso es separar los tres tipos de información que recibimos para tratarlos por separado. </a:t>
            </a:r>
          </a:p>
          <a:p>
            <a:pPr>
              <a:lnSpc>
                <a:spcPct val="80000"/>
              </a:lnSpc>
            </a:pPr>
            <a:r>
              <a:rPr lang="es-ES_tradnl" sz="800"/>
              <a:t>A continuación, es sistema de acceso condicional decidirá cuales son los permisos que tiene el subscriptor para poder ver los contenidos que esta recibiendo. Si tiene permiso descifrará esa información </a:t>
            </a:r>
          </a:p>
          <a:p>
            <a:pPr>
              <a:lnSpc>
                <a:spcPct val="80000"/>
              </a:lnSpc>
            </a:pPr>
            <a:r>
              <a:rPr lang="es-ES_tradnl" sz="800"/>
              <a:t>Una vez descifrados, los paquetes de video y audio son enviados al televisor. </a:t>
            </a:r>
          </a:p>
          <a:p>
            <a:pPr>
              <a:lnSpc>
                <a:spcPct val="80000"/>
              </a:lnSpc>
            </a:pPr>
            <a:r>
              <a:rPr lang="es-ES_tradnl" sz="800"/>
              <a:t>Los paquetes de datos que hemos recibido junto con los de video y audio, se ejecutarán en caso de ser necesarios o solicitados por el consumidor. </a:t>
            </a:r>
          </a:p>
          <a:p>
            <a:pPr>
              <a:lnSpc>
                <a:spcPct val="80000"/>
              </a:lnSpc>
            </a:pPr>
            <a:r>
              <a:rPr lang="es-ES_tradnl" sz="800"/>
              <a:t>El STB puede poseer un </a:t>
            </a:r>
            <a:r>
              <a:rPr lang="es-ES_tradnl" sz="800">
                <a:hlinkClick r:id="rId8" tooltip="Canal de retorno (aún no redactado)"/>
              </a:rPr>
              <a:t>canal de retorno</a:t>
            </a:r>
            <a:r>
              <a:rPr lang="es-ES_tradnl" sz="800"/>
              <a:t> por donde enviar datos a la cabecera (</a:t>
            </a:r>
            <a:r>
              <a:rPr lang="es-ES_tradnl" sz="800" i="1"/>
              <a:t>Back Channel</a:t>
            </a:r>
            <a:r>
              <a:rPr lang="es-ES_tradnl" sz="800"/>
              <a:t>) </a:t>
            </a:r>
          </a:p>
          <a:p>
            <a:pPr>
              <a:lnSpc>
                <a:spcPct val="80000"/>
              </a:lnSpc>
            </a:pPr>
            <a:r>
              <a:rPr lang="es-ES_tradnl" sz="800" b="1"/>
              <a:t>Arquitectura Set-top Box </a:t>
            </a:r>
            <a:r>
              <a:rPr lang="es-ES_tradnl" sz="800"/>
              <a:t>[</a:t>
            </a:r>
            <a:r>
              <a:rPr lang="es-ES_tradnl" sz="800">
                <a:hlinkClick r:id="rId9" tooltip="Editar sección: Arquitectura Set-top Box"/>
              </a:rPr>
              <a:t>editar</a:t>
            </a:r>
            <a:r>
              <a:rPr lang="es-ES_tradnl" sz="800"/>
              <a:t>]</a:t>
            </a:r>
            <a:endParaRPr lang="es-ES_tradnl" sz="800" b="1"/>
          </a:p>
          <a:p>
            <a:pPr>
              <a:lnSpc>
                <a:spcPct val="80000"/>
              </a:lnSpc>
            </a:pPr>
            <a:r>
              <a:rPr lang="es-ES_tradnl" sz="800"/>
              <a:t>Para poder ejecutar los datos o programas descargados de la señal de datos, se necesitan una serie de elementos. Estos se pueden describir por el siguiente esquema de capas muy parecido al de un ordenador.</a:t>
            </a:r>
          </a:p>
          <a:p>
            <a:pPr>
              <a:lnSpc>
                <a:spcPct val="80000"/>
              </a:lnSpc>
            </a:pPr>
            <a:r>
              <a:rPr lang="es-ES_tradnl" sz="800" b="1"/>
              <a:t>Capa de </a:t>
            </a:r>
            <a:r>
              <a:rPr lang="es-ES_tradnl" sz="800" b="1">
                <a:hlinkClick r:id="rId10" tooltip="Hardware"/>
              </a:rPr>
              <a:t>Hardware</a:t>
            </a:r>
            <a:r>
              <a:rPr lang="es-ES_tradnl" sz="800"/>
              <a:t>: Son todos los componentes físicos que forman un STB (</a:t>
            </a:r>
            <a:r>
              <a:rPr lang="es-ES_tradnl" sz="800">
                <a:hlinkClick r:id="rId11" tooltip="CPU"/>
              </a:rPr>
              <a:t>CPU</a:t>
            </a:r>
            <a:r>
              <a:rPr lang="es-ES_tradnl" sz="800"/>
              <a:t>, Memória, acceso condicional, decodificador MPEG...) </a:t>
            </a:r>
          </a:p>
          <a:p>
            <a:pPr>
              <a:lnSpc>
                <a:spcPct val="80000"/>
              </a:lnSpc>
            </a:pPr>
            <a:r>
              <a:rPr lang="es-ES_tradnl" sz="800" b="1"/>
              <a:t>Sistema operativo</a:t>
            </a:r>
            <a:r>
              <a:rPr lang="es-ES_tradnl" sz="800"/>
              <a:t>: Al igual que en un ordenador, un STB también necesita de un </a:t>
            </a:r>
            <a:r>
              <a:rPr lang="es-ES_tradnl" sz="800">
                <a:hlinkClick r:id="rId12" tooltip="Sistema operativo"/>
              </a:rPr>
              <a:t>sistema operativo</a:t>
            </a:r>
            <a:r>
              <a:rPr lang="es-ES_tradnl" sz="800"/>
              <a:t> para su funcionamiento. La diferéncia básica sería en que un STB, necesita de un sistema operativo en tiempo real, ya que, operaciones como la decodificación MPEG necesitan que se realicen al instante. Algunos ejemplos de sistema operativo serian: </a:t>
            </a:r>
            <a:r>
              <a:rPr lang="es-ES_tradnl" sz="800">
                <a:hlinkClick r:id="rId13" tooltip="Linux"/>
              </a:rPr>
              <a:t>Linux</a:t>
            </a:r>
            <a:r>
              <a:rPr lang="es-ES_tradnl" sz="800"/>
              <a:t>, </a:t>
            </a:r>
            <a:r>
              <a:rPr lang="es-ES_tradnl" sz="800">
                <a:hlinkClick r:id="rId14" tooltip="Windows CE"/>
              </a:rPr>
              <a:t>Windows CE</a:t>
            </a:r>
            <a:r>
              <a:rPr lang="es-ES_tradnl" sz="800"/>
              <a:t> o Psos. </a:t>
            </a:r>
          </a:p>
          <a:p>
            <a:pPr>
              <a:lnSpc>
                <a:spcPct val="80000"/>
              </a:lnSpc>
            </a:pPr>
            <a:r>
              <a:rPr lang="es-ES_tradnl" sz="800" b="1"/>
              <a:t>La plataforma o </a:t>
            </a:r>
            <a:r>
              <a:rPr lang="es-ES_tradnl" sz="800" b="1">
                <a:hlinkClick r:id="rId15" tooltip="Middleware"/>
              </a:rPr>
              <a:t>Middleware</a:t>
            </a:r>
            <a:r>
              <a:rPr lang="es-ES_tradnl" sz="800"/>
              <a:t>:Se trata de una capa intermedia entre la capa hardware y la </a:t>
            </a:r>
            <a:r>
              <a:rPr lang="es-ES_tradnl" sz="800">
                <a:hlinkClick r:id="rId16" tooltip="Software"/>
              </a:rPr>
              <a:t>software</a:t>
            </a:r>
            <a:r>
              <a:rPr lang="es-ES_tradnl" sz="800"/>
              <a:t>. Se trata de un conjunto de modulos que permiten un desarrollo más eficiente de las aplicaciones. El middleware proporciona un </a:t>
            </a:r>
            <a:r>
              <a:rPr lang="es-ES_tradnl" sz="800">
                <a:hlinkClick r:id="rId17" tooltip="Interfaz de programación de aplicaciones"/>
              </a:rPr>
              <a:t>API</a:t>
            </a:r>
            <a:r>
              <a:rPr lang="es-ES_tradnl" sz="800"/>
              <a:t> (Application Programing Interface) para cada uno de los tipos de programación que soporta. De los diferentes lenguajes de programación que puede soportar un STB, el que sería más destacable, sería </a:t>
            </a:r>
            <a:r>
              <a:rPr lang="es-ES_tradnl" sz="800">
                <a:hlinkClick r:id="rId18" tooltip="DVB-J (aún no redactado)"/>
              </a:rPr>
              <a:t>DVB-J</a:t>
            </a:r>
            <a:r>
              <a:rPr lang="es-ES_tradnl" sz="800"/>
              <a:t> (DVB-Java), que es utilizado para las aplicaciones interactivas (</a:t>
            </a:r>
            <a:r>
              <a:rPr lang="es-ES_tradnl" sz="800">
                <a:hlinkClick r:id="rId19" tooltip="MHP"/>
              </a:rPr>
              <a:t>MHP</a:t>
            </a:r>
            <a:r>
              <a:rPr lang="es-ES_tradnl" sz="800"/>
              <a:t>) </a:t>
            </a:r>
          </a:p>
          <a:p>
            <a:pPr>
              <a:lnSpc>
                <a:spcPct val="80000"/>
              </a:lnSpc>
            </a:pPr>
            <a:r>
              <a:rPr lang="es-ES_tradnl" sz="800" b="1"/>
              <a:t>Capa de aplicaciones</a:t>
            </a:r>
            <a:r>
              <a:rPr lang="es-ES_tradnl" sz="800"/>
              <a:t>: Aquí es donde encontaremos las aplicaciones, que una vez descargadas se podran ejecutar (algunas aplicaciones podrían ser: </a:t>
            </a:r>
            <a:r>
              <a:rPr lang="es-ES_tradnl" sz="800">
                <a:hlinkClick r:id="rId20" tooltip="Guía Electrónica de Programas"/>
              </a:rPr>
              <a:t>EPG</a:t>
            </a:r>
            <a:r>
              <a:rPr lang="es-ES_tradnl" sz="800"/>
              <a:t>, anuncios interactivos...). A diferéncia de las demas capas, esta no debe de estar operativa en todo momento, pues simplemente se ejecutará cuando el consumidor lo solicite. </a:t>
            </a:r>
          </a:p>
          <a:p>
            <a:pPr>
              <a:lnSpc>
                <a:spcPct val="80000"/>
              </a:lnSpc>
            </a:pPr>
            <a:br>
              <a:rPr lang="es-ES_tradnl" sz="800"/>
            </a:br>
            <a:endParaRPr lang="es-ES_tradnl" sz="800" b="1"/>
          </a:p>
          <a:p>
            <a:pPr>
              <a:lnSpc>
                <a:spcPct val="80000"/>
              </a:lnSpc>
            </a:pPr>
            <a:r>
              <a:rPr lang="es-ES_tradnl" sz="800" b="1"/>
              <a:t>Características comunes de un Set-top Box </a:t>
            </a:r>
            <a:r>
              <a:rPr lang="es-ES_tradnl" sz="800"/>
              <a:t>[</a:t>
            </a:r>
            <a:r>
              <a:rPr lang="es-ES_tradnl" sz="800">
                <a:hlinkClick r:id="rId21" tooltip="Editar sección: Características comunes de un Set-top Box"/>
              </a:rPr>
              <a:t>editar</a:t>
            </a:r>
            <a:r>
              <a:rPr lang="es-ES_tradnl" sz="800"/>
              <a:t>]</a:t>
            </a:r>
            <a:endParaRPr lang="es-ES_tradnl" sz="800" b="1"/>
          </a:p>
          <a:p>
            <a:pPr>
              <a:lnSpc>
                <a:spcPct val="80000"/>
              </a:lnSpc>
            </a:pPr>
            <a:r>
              <a:rPr lang="es-ES_tradnl" sz="800"/>
              <a:t>Las características más usuales de un STB son:</a:t>
            </a:r>
          </a:p>
          <a:p>
            <a:pPr>
              <a:lnSpc>
                <a:spcPct val="80000"/>
              </a:lnSpc>
            </a:pPr>
            <a:r>
              <a:rPr lang="es-ES_tradnl" sz="800"/>
              <a:t>Procesador 32 bits a 125MHz. </a:t>
            </a:r>
          </a:p>
          <a:p>
            <a:pPr>
              <a:lnSpc>
                <a:spcPct val="80000"/>
              </a:lnSpc>
            </a:pPr>
            <a:r>
              <a:rPr lang="es-ES_tradnl" sz="800"/>
              <a:t>Un mínimo de 16Mb de </a:t>
            </a:r>
            <a:r>
              <a:rPr lang="es-ES_tradnl" sz="800">
                <a:hlinkClick r:id="rId22" tooltip="Memoria RAM"/>
              </a:rPr>
              <a:t>memoria RAM</a:t>
            </a:r>
            <a:r>
              <a:rPr lang="es-ES_tradnl" sz="800"/>
              <a:t>. </a:t>
            </a:r>
          </a:p>
          <a:p>
            <a:pPr>
              <a:lnSpc>
                <a:spcPct val="80000"/>
              </a:lnSpc>
            </a:pPr>
            <a:r>
              <a:rPr lang="es-ES_tradnl" sz="800"/>
              <a:t>2Kb de </a:t>
            </a:r>
            <a:r>
              <a:rPr lang="es-ES_tradnl" sz="800">
                <a:hlinkClick r:id="rId23" tooltip="Memoria EEPROM"/>
              </a:rPr>
              <a:t>memoria EEPROM</a:t>
            </a:r>
            <a:r>
              <a:rPr lang="es-ES_tradnl" sz="800"/>
              <a:t>. </a:t>
            </a:r>
          </a:p>
          <a:p>
            <a:pPr>
              <a:lnSpc>
                <a:spcPct val="80000"/>
              </a:lnSpc>
            </a:pPr>
            <a:r>
              <a:rPr lang="es-ES_tradnl" sz="800"/>
              <a:t>8 Mb de </a:t>
            </a:r>
            <a:r>
              <a:rPr lang="es-ES_tradnl" sz="800">
                <a:hlinkClick r:id="rId24" tooltip="Memoria Flash"/>
              </a:rPr>
              <a:t>memoria Flash</a:t>
            </a:r>
            <a:r>
              <a:rPr lang="es-ES_tradnl" sz="800"/>
              <a:t>. </a:t>
            </a:r>
          </a:p>
          <a:p>
            <a:pPr>
              <a:lnSpc>
                <a:spcPct val="80000"/>
              </a:lnSpc>
            </a:pPr>
            <a:r>
              <a:rPr lang="es-ES_tradnl" sz="800"/>
              <a:t>Mando a distáncia. </a:t>
            </a:r>
          </a:p>
          <a:p>
            <a:pPr>
              <a:lnSpc>
                <a:spcPct val="80000"/>
              </a:lnSpc>
            </a:pPr>
            <a:r>
              <a:rPr lang="es-ES_tradnl" sz="800"/>
              <a:t>Disco duro ( no todos disponen de el, y su capacidad oscila entre los 20Gb y los 250Gb). </a:t>
            </a:r>
          </a:p>
          <a:p>
            <a:pPr>
              <a:lnSpc>
                <a:spcPct val="80000"/>
              </a:lnSpc>
            </a:pPr>
            <a:r>
              <a:rPr lang="es-ES_tradnl" sz="800">
                <a:hlinkClick r:id="rId8" tooltip="Canal de retorno (aún no redactado)"/>
              </a:rPr>
              <a:t>Canal de retorno</a:t>
            </a:r>
            <a:r>
              <a:rPr lang="es-ES_tradnl" sz="800"/>
              <a:t> (módem interno, tarjeta </a:t>
            </a:r>
            <a:r>
              <a:rPr lang="es-ES_tradnl" sz="800">
                <a:hlinkClick r:id="rId25" tooltip="Ethernet"/>
              </a:rPr>
              <a:t>ethernet</a:t>
            </a:r>
            <a:r>
              <a:rPr lang="es-ES_tradnl" sz="800"/>
              <a:t>...) </a:t>
            </a:r>
          </a:p>
          <a:p>
            <a:pPr>
              <a:lnSpc>
                <a:spcPct val="80000"/>
              </a:lnSpc>
            </a:pPr>
            <a:r>
              <a:rPr lang="es-ES_tradnl" sz="800"/>
              <a:t>Ranura de lectura de </a:t>
            </a:r>
            <a:r>
              <a:rPr lang="es-ES_tradnl" sz="800">
                <a:hlinkClick r:id="rId26" tooltip="Tarjeta inteligente"/>
              </a:rPr>
              <a:t>smart cards</a:t>
            </a:r>
            <a:r>
              <a:rPr lang="es-ES_tradnl" sz="800"/>
              <a:t>. </a:t>
            </a:r>
          </a:p>
          <a:p>
            <a:pPr>
              <a:lnSpc>
                <a:spcPct val="80000"/>
              </a:lnSpc>
            </a:pPr>
            <a:br>
              <a:rPr lang="es-ES_tradnl" sz="800"/>
            </a:br>
            <a:endParaRPr lang="es-ES_tradnl" sz="8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5FCB60F-765E-40D1-8788-80E56A612E42}" type="slidenum">
              <a:rPr lang="es-ES_tradnl" smtClean="0"/>
              <a:pPr/>
              <a:t>42</a:t>
            </a:fld>
            <a:endParaRPr lang="es-ES_tradnl"/>
          </a:p>
        </p:txBody>
      </p:sp>
    </p:spTree>
    <p:extLst>
      <p:ext uri="{BB962C8B-B14F-4D97-AF65-F5344CB8AC3E}">
        <p14:creationId xmlns:p14="http://schemas.microsoft.com/office/powerpoint/2010/main" val="3050127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3886200" y="8576707"/>
            <a:ext cx="2971800" cy="451406"/>
          </a:xfrm>
          <a:prstGeom prst="rect">
            <a:avLst/>
          </a:prstGeom>
          <a:noFill/>
          <a:ln w="9525">
            <a:noFill/>
            <a:miter lim="800000"/>
            <a:headEnd/>
            <a:tailEnd/>
          </a:ln>
        </p:spPr>
        <p:txBody>
          <a:bodyPr anchor="b"/>
          <a:lstStyle/>
          <a:p>
            <a:pPr algn="r"/>
            <a:fld id="{753C0130-421C-4A9B-8121-F84FC903249E}" type="slidenum">
              <a:rPr lang="es-ES_tradnl" sz="1200"/>
              <a:pPr algn="r"/>
              <a:t>2</a:t>
            </a:fld>
            <a:endParaRPr lang="es-ES_tradnl" sz="1200"/>
          </a:p>
        </p:txBody>
      </p:sp>
      <p:sp>
        <p:nvSpPr>
          <p:cNvPr id="30723" name="Rectangle 2"/>
          <p:cNvSpPr>
            <a:spLocks noGrp="1" noRot="1" noChangeAspect="1" noChangeArrowheads="1" noTextEdit="1"/>
          </p:cNvSpPr>
          <p:nvPr>
            <p:ph type="sldImg"/>
          </p:nvPr>
        </p:nvSpPr>
        <p:spPr>
          <a:xfrm>
            <a:off x="987425" y="677863"/>
            <a:ext cx="4886325" cy="3384550"/>
          </a:xfrm>
          <a:ln/>
        </p:spPr>
      </p:sp>
      <p:sp>
        <p:nvSpPr>
          <p:cNvPr id="3072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985838" y="677863"/>
            <a:ext cx="4887912" cy="3384550"/>
          </a:xfrm>
          <a:ln/>
        </p:spPr>
      </p:sp>
      <p:sp>
        <p:nvSpPr>
          <p:cNvPr id="56323" name="Rectangle 3"/>
          <p:cNvSpPr>
            <a:spLocks noGrp="1" noChangeArrowheads="1"/>
          </p:cNvSpPr>
          <p:nvPr>
            <p:ph type="body" idx="1"/>
          </p:nvPr>
        </p:nvSpPr>
        <p:spPr>
          <a:solidFill>
            <a:srgbClr val="DDDDDD"/>
          </a:solidFill>
          <a:ln w="76200">
            <a:solidFill>
              <a:schemeClr val="tx1"/>
            </a:solidFill>
          </a:ln>
        </p:spPr>
        <p:txBody>
          <a:bodyPr/>
          <a:lstStyle/>
          <a:p>
            <a:r>
              <a:rPr lang="es-ES"/>
              <a:t>Un </a:t>
            </a:r>
            <a:r>
              <a:rPr lang="es-ES" b="1"/>
              <a:t>Front end processor</a:t>
            </a:r>
            <a:r>
              <a:rPr lang="es-ES"/>
              <a:t> (FEP), o </a:t>
            </a:r>
            <a:r>
              <a:rPr lang="es-ES" b="1"/>
              <a:t>proceso de comunicación</a:t>
            </a:r>
            <a:r>
              <a:rPr lang="es-ES"/>
              <a:t> es un pequeño </a:t>
            </a:r>
            <a:r>
              <a:rPr lang="es-ES">
                <a:hlinkClick r:id="rId3" tooltip="Computador"/>
              </a:rPr>
              <a:t>computador</a:t>
            </a:r>
            <a:r>
              <a:rPr lang="es-ES"/>
              <a:t> el cual sirve como interfaz entre un computador host y un número de redes, como una </a:t>
            </a:r>
            <a:r>
              <a:rPr lang="es-ES">
                <a:hlinkClick r:id="rId4" tooltip="Systems Network Architecture"/>
              </a:rPr>
              <a:t>SNA</a:t>
            </a:r>
            <a:r>
              <a:rPr lang="es-ES"/>
              <a:t> o un número de dispositivos periféricos, como </a:t>
            </a:r>
            <a:r>
              <a:rPr lang="es-ES">
                <a:hlinkClick r:id="rId5" tooltip="Terminal de computadora"/>
              </a:rPr>
              <a:t>terminales</a:t>
            </a:r>
            <a:r>
              <a:rPr lang="es-ES"/>
              <a:t>, </a:t>
            </a:r>
            <a:r>
              <a:rPr lang="es-ES">
                <a:hlinkClick r:id="rId6" tooltip="Unidad de disco"/>
              </a:rPr>
              <a:t>unidades de disco</a:t>
            </a:r>
            <a:r>
              <a:rPr lang="es-ES"/>
              <a:t>, impresoras y unidades de cinta. Los datos se transfieren entre el computador host y el FEP usando una interfaz de </a:t>
            </a:r>
            <a:r>
              <a:rPr lang="es-ES">
                <a:hlinkClick r:id="rId7" tooltip="Puerto paralelo"/>
              </a:rPr>
              <a:t>puerto paralelo</a:t>
            </a:r>
            <a:r>
              <a:rPr lang="es-ES"/>
              <a:t> de alta velocidad. El FEP se comunica con los dispositivos periféricos usando una </a:t>
            </a:r>
            <a:r>
              <a:rPr lang="es-ES">
                <a:hlinkClick r:id="rId8" tooltip="Puerto serial"/>
              </a:rPr>
              <a:t>interfaz serial</a:t>
            </a:r>
            <a:r>
              <a:rPr lang="es-ES"/>
              <a:t>, usualmente también por medio de la red de comunicación. El propósito de esto es mantener fuera de carga, el computador host, del trabajo de manejar los dispositivos periféricos, transmitir y recibir mensajes, paquetes de ensamble y desensamble, detección de errores y corrección de errores.</a:t>
            </a:r>
            <a:r>
              <a:rPr lang="es-ES">
                <a:hlinkClick r:id="" action="ppaction://noaction"/>
              </a:rPr>
              <a:t>1</a:t>
            </a:r>
            <a:r>
              <a:rPr lang="es-ES"/>
              <a:t> Dos ejemplos de esto son el control de comunicación </a:t>
            </a:r>
            <a:r>
              <a:rPr lang="es-ES">
                <a:hlinkClick r:id="rId9" tooltip="IBM"/>
              </a:rPr>
              <a:t>IBM</a:t>
            </a:r>
            <a:r>
              <a:rPr lang="es-ES"/>
              <a:t> 3705 y el Procesador de Barrido de Comunicación de Datos (BDCP por sus siglas en inglés).</a:t>
            </a:r>
          </a:p>
          <a:p>
            <a:r>
              <a:rPr lang="es-ES"/>
              <a:t>Algunas veces el FEP es llamado </a:t>
            </a:r>
            <a:r>
              <a:rPr lang="es-ES" b="1"/>
              <a:t>control de comunicaciones</a:t>
            </a:r>
            <a:r>
              <a:rPr lang="es-ES"/>
              <a:t>, aunque esto último no suele ser lo más adecuado.</a:t>
            </a:r>
          </a:p>
          <a:p>
            <a:r>
              <a:rPr lang="es-ES"/>
              <a:t>El FEP también se utiliza en un sentido más general en sistemas de procesos asimétricos. Este es un dispositivo de procesamiento, (normalmente un ordenador) el cual está más cerca de la fuente de entrada que el procesador principal. Este realiza algunas tareas como el control de telemetría, recolección de datos, reducción de los datos en bruto del sensor, análisis de entrada de el teclado, etc.</a:t>
            </a:r>
            <a:endParaRPr lang="es-ES" b="1"/>
          </a:p>
          <a:p>
            <a:r>
              <a:rPr lang="es-ES" b="1"/>
              <a:t>[</a:t>
            </a:r>
            <a:r>
              <a:rPr lang="es-ES" b="1">
                <a:hlinkClick r:id="rId10" tooltip="Editar sección: Comunicaciones FEP en IP"/>
              </a:rPr>
              <a:t>editar</a:t>
            </a:r>
            <a:r>
              <a:rPr lang="es-ES" b="1"/>
              <a:t>] Comunicaciones FEP en IP</a:t>
            </a:r>
          </a:p>
          <a:p>
            <a:r>
              <a:rPr lang="es-ES"/>
              <a:t>Los FEP son responsable de la vinculación de las aplicaciones cliente y sus redes asociadas a las aplicaciones basadas en el computador host. Con el advenimiento de </a:t>
            </a:r>
            <a:r>
              <a:rPr lang="es-ES">
                <a:hlinkClick r:id="rId11" tooltip="Internet"/>
              </a:rPr>
              <a:t>Internet</a:t>
            </a:r>
            <a:r>
              <a:rPr lang="es-ES"/>
              <a:t> y del </a:t>
            </a:r>
            <a:r>
              <a:rPr lang="es-ES">
                <a:hlinkClick r:id="rId12" tooltip="Protocolo IP"/>
              </a:rPr>
              <a:t>IP</a:t>
            </a:r>
            <a:r>
              <a:rPr lang="es-ES"/>
              <a:t> como un protocolo universal, a menudo se supone que ya no hay necesidad alguna de FEP,</a:t>
            </a:r>
            <a:r>
              <a:rPr lang="es-ES">
                <a:hlinkClick r:id="" action="ppaction://noaction"/>
              </a:rPr>
              <a:t>2</a:t>
            </a:r>
            <a:r>
              <a:rPr lang="es-ES"/>
              <a:t> el cual tradicionalmente ha manejado el tráfico SNA. Esto puede ser verdad donde el FEP provee sólo una conectividad directa (suponiendo que la </a:t>
            </a:r>
            <a:r>
              <a:rPr lang="es-ES">
                <a:hlinkClick r:id="rId13" tooltip="Direccion IP"/>
              </a:rPr>
              <a:t>dirección IP</a:t>
            </a:r>
            <a:r>
              <a:rPr lang="es-ES"/>
              <a:t> nunca cambie). Sin embargo, los FEP también manejan otras funciones vitales, que están estrechamente vinculadas a las aplicaciones de transacciones, como el mensaje y la operación de conmutación, </a:t>
            </a:r>
            <a:r>
              <a:rPr lang="es-ES">
                <a:hlinkClick r:id="rId14" tooltip="Multiplexación"/>
              </a:rPr>
              <a:t>multiplexación</a:t>
            </a:r>
            <a:r>
              <a:rPr lang="es-ES"/>
              <a:t>, operación de seguridad y el manejo de transacciones y presentación de informes de extremo a extremo. La necesidad de estas funciones es especialmente importante en ambientes de misiones críticas, tales como transacciones bancarias, gubernamentales, puntos de ventas, seguridad y aplicaciones y servicios de salud. En estos ambientes la funcionalidad de los FEP es ahora más necesaria que nunca.</a:t>
            </a:r>
          </a:p>
          <a:p>
            <a:r>
              <a:rPr lang="es-ES"/>
              <a:t>A pesar que la IBM retiró sus FEP 3745/3746 del mercado en 2003, la compañía sigue manteniendo alrededor de 20.000 procesadores instalados. IBM también proporciona mejoras para el microcódigo. Las empresas más pequeñas han llenado el vacío creado por la acción de IBM proporcionando maquinaria, elementos, componentes y servicios en todo el mundo.</a:t>
            </a:r>
            <a:endParaRPr lang="es-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85838" y="677863"/>
            <a:ext cx="4887912" cy="3384550"/>
          </a:xfrm>
          <a:ln/>
        </p:spPr>
      </p:sp>
      <p:sp>
        <p:nvSpPr>
          <p:cNvPr id="58371" name="Rectangle 3"/>
          <p:cNvSpPr>
            <a:spLocks noGrp="1" noChangeArrowheads="1"/>
          </p:cNvSpPr>
          <p:nvPr>
            <p:ph type="body" idx="1"/>
          </p:nvPr>
        </p:nvSpPr>
        <p:spPr>
          <a:solidFill>
            <a:srgbClr val="DDDDDD"/>
          </a:solidFill>
          <a:ln w="76200">
            <a:solidFill>
              <a:schemeClr val="tx1"/>
            </a:solidFill>
          </a:ln>
        </p:spPr>
        <p:txBody>
          <a:bodyPr/>
          <a:lstStyle/>
          <a:p>
            <a:r>
              <a:rPr lang="es-ES" dirty="0"/>
              <a:t>Un </a:t>
            </a:r>
            <a:r>
              <a:rPr lang="es-ES" b="1" dirty="0"/>
              <a:t>Front </a:t>
            </a:r>
            <a:r>
              <a:rPr lang="es-ES" b="1" dirty="0" err="1"/>
              <a:t>end</a:t>
            </a:r>
            <a:r>
              <a:rPr lang="es-ES" b="1" dirty="0"/>
              <a:t> </a:t>
            </a:r>
            <a:r>
              <a:rPr lang="es-ES" b="1" dirty="0" err="1"/>
              <a:t>processor</a:t>
            </a:r>
            <a:r>
              <a:rPr lang="es-ES" dirty="0"/>
              <a:t> (FEP), o </a:t>
            </a:r>
            <a:r>
              <a:rPr lang="es-ES" b="1" dirty="0"/>
              <a:t>proceso de comunicación</a:t>
            </a:r>
            <a:r>
              <a:rPr lang="es-ES" dirty="0"/>
              <a:t> es un pequeño </a:t>
            </a:r>
            <a:r>
              <a:rPr lang="es-ES" dirty="0">
                <a:hlinkClick r:id="rId3" tooltip="Computador"/>
              </a:rPr>
              <a:t>computador</a:t>
            </a:r>
            <a:r>
              <a:rPr lang="es-ES" dirty="0"/>
              <a:t> el cual sirve como interfaz entre un computador host y un número de redes, como una </a:t>
            </a:r>
            <a:r>
              <a:rPr lang="es-ES" dirty="0">
                <a:hlinkClick r:id="rId4" tooltip="Systems Network Architecture"/>
              </a:rPr>
              <a:t>SNA</a:t>
            </a:r>
            <a:r>
              <a:rPr lang="es-ES" dirty="0"/>
              <a:t> o un número de dispositivos periféricos, como </a:t>
            </a:r>
            <a:r>
              <a:rPr lang="es-ES" dirty="0">
                <a:hlinkClick r:id="rId5" tooltip="Terminal de computadora"/>
              </a:rPr>
              <a:t>terminales</a:t>
            </a:r>
            <a:r>
              <a:rPr lang="es-ES" dirty="0"/>
              <a:t>, </a:t>
            </a:r>
            <a:r>
              <a:rPr lang="es-ES" dirty="0">
                <a:hlinkClick r:id="rId6" tooltip="Unidad de disco"/>
              </a:rPr>
              <a:t>unidades de disco</a:t>
            </a:r>
            <a:r>
              <a:rPr lang="es-ES" dirty="0"/>
              <a:t>, impresoras y unidades de cinta. Los datos se transfieren entre el computador host y el FEP usando una interfaz de </a:t>
            </a:r>
            <a:r>
              <a:rPr lang="es-ES" dirty="0">
                <a:hlinkClick r:id="rId7" tooltip="Puerto paralelo"/>
              </a:rPr>
              <a:t>puerto paralelo</a:t>
            </a:r>
            <a:r>
              <a:rPr lang="es-ES" dirty="0"/>
              <a:t> de alta velocidad. El FEP se comunica con los dispositivos periféricos usando una </a:t>
            </a:r>
            <a:r>
              <a:rPr lang="es-ES" dirty="0">
                <a:hlinkClick r:id="rId8" tooltip="Puerto serial"/>
              </a:rPr>
              <a:t>interfaz serial</a:t>
            </a:r>
            <a:r>
              <a:rPr lang="es-ES" dirty="0"/>
              <a:t>, usualmente también por medio de la red de comunicación. El propósito de esto es mantener fuera de carga, el computador host, del trabajo de manejar los dispositivos periféricos, transmitir y recibir mensajes, paquetes de ensamble y desensamble, detección de errores y corrección de errores.</a:t>
            </a:r>
            <a:r>
              <a:rPr lang="es-ES" dirty="0">
                <a:hlinkClick r:id="" action="ppaction://noaction"/>
              </a:rPr>
              <a:t>1</a:t>
            </a:r>
            <a:r>
              <a:rPr lang="es-ES" dirty="0"/>
              <a:t> Dos ejemplos de esto son el control de comunicación </a:t>
            </a:r>
            <a:r>
              <a:rPr lang="es-ES" dirty="0">
                <a:hlinkClick r:id="rId9" tooltip="IBM"/>
              </a:rPr>
              <a:t>IBM</a:t>
            </a:r>
            <a:r>
              <a:rPr lang="es-ES" dirty="0"/>
              <a:t> 3705 y el Procesador de Barrido de Comunicación de Datos (BDCP por sus siglas en inglés).</a:t>
            </a:r>
          </a:p>
          <a:p>
            <a:r>
              <a:rPr lang="es-ES" dirty="0"/>
              <a:t>Algunas veces el FEP es llamado </a:t>
            </a:r>
            <a:r>
              <a:rPr lang="es-ES" b="1" dirty="0"/>
              <a:t>control de comunicaciones</a:t>
            </a:r>
            <a:r>
              <a:rPr lang="es-ES" dirty="0"/>
              <a:t>, aunque esto último no suele ser lo más adecuado.</a:t>
            </a:r>
          </a:p>
          <a:p>
            <a:r>
              <a:rPr lang="es-ES" dirty="0"/>
              <a:t>El FEP también se utiliza en un sentido más general en sistemas de procesos asimétricos. Este es un dispositivo de procesamiento, (normalmente un ordenador) el cual está más cerca de la fuente de entrada que el procesador principal. Este realiza algunas tareas como el control de telemetría, recolección de datos, reducción de los datos en bruto del sensor, análisis de entrada de el teclado, etc.</a:t>
            </a:r>
            <a:endParaRPr lang="es-ES" b="1" dirty="0"/>
          </a:p>
          <a:p>
            <a:r>
              <a:rPr lang="es-ES" b="1" dirty="0"/>
              <a:t>[</a:t>
            </a:r>
            <a:r>
              <a:rPr lang="es-ES" b="1" dirty="0">
                <a:hlinkClick r:id="rId10" tooltip="Editar sección: Comunicaciones FEP en IP"/>
              </a:rPr>
              <a:t>editar</a:t>
            </a:r>
            <a:r>
              <a:rPr lang="es-ES" b="1" dirty="0"/>
              <a:t>] Comunicaciones FEP en IP</a:t>
            </a:r>
          </a:p>
          <a:p>
            <a:r>
              <a:rPr lang="es-ES" dirty="0"/>
              <a:t>Los FEP son responsable de la vinculación de las aplicaciones cliente y sus redes asociadas a las aplicaciones basadas en el computador host. Con el advenimiento de </a:t>
            </a:r>
            <a:r>
              <a:rPr lang="es-ES" dirty="0">
                <a:hlinkClick r:id="rId11" tooltip="Internet"/>
              </a:rPr>
              <a:t>Internet</a:t>
            </a:r>
            <a:r>
              <a:rPr lang="es-ES" dirty="0"/>
              <a:t> y del </a:t>
            </a:r>
            <a:r>
              <a:rPr lang="es-ES" dirty="0">
                <a:hlinkClick r:id="rId12" tooltip="Protocolo IP"/>
              </a:rPr>
              <a:t>IP</a:t>
            </a:r>
            <a:r>
              <a:rPr lang="es-ES" dirty="0"/>
              <a:t> como un protocolo universal, a menudo se supone que ya no hay necesidad alguna de FEP,</a:t>
            </a:r>
            <a:r>
              <a:rPr lang="es-ES" dirty="0">
                <a:hlinkClick r:id="" action="ppaction://noaction"/>
              </a:rPr>
              <a:t>2</a:t>
            </a:r>
            <a:r>
              <a:rPr lang="es-ES" dirty="0"/>
              <a:t> el cual tradicionalmente ha manejado el tráfico SNA. Esto puede ser verdad donde el FEP provee sólo una conectividad directa (suponiendo que la </a:t>
            </a:r>
            <a:r>
              <a:rPr lang="es-ES" dirty="0">
                <a:hlinkClick r:id="rId13" tooltip="Direccion IP"/>
              </a:rPr>
              <a:t>dirección IP</a:t>
            </a:r>
            <a:r>
              <a:rPr lang="es-ES" dirty="0"/>
              <a:t> nunca cambie). Sin embargo, los FEP también manejan otras funciones vitales, que están estrechamente vinculadas a las aplicaciones de transacciones, como el mensaje y la operación de conmutación, </a:t>
            </a:r>
            <a:r>
              <a:rPr lang="es-ES" dirty="0" err="1">
                <a:hlinkClick r:id="rId14" tooltip="Multiplexación"/>
              </a:rPr>
              <a:t>multiplexación</a:t>
            </a:r>
            <a:r>
              <a:rPr lang="es-ES" dirty="0"/>
              <a:t>, operación de seguridad y el manejo de transacciones y presentación de informes de extremo a extremo. La necesidad de estas funciones es especialmente importante en ambientes de misiones críticas, tales como transacciones bancarias, gubernamentales, puntos de ventas, seguridad y aplicaciones y servicios de salud. En estos ambientes la funcionalidad de los FEP es ahora más necesaria que nunca.</a:t>
            </a:r>
          </a:p>
          <a:p>
            <a:r>
              <a:rPr lang="es-ES" dirty="0"/>
              <a:t>A pesar que la IBM retiró sus FEP 3745/3746 del mercado en 2003, la compañía sigue manteniendo alrededor de 20.000 procesadores instalados. IBM también proporciona mejoras para el </a:t>
            </a:r>
            <a:r>
              <a:rPr lang="es-ES" dirty="0" err="1"/>
              <a:t>microcódigo</a:t>
            </a:r>
            <a:r>
              <a:rPr lang="es-ES" dirty="0"/>
              <a:t>. Las empresas más pequeñas han llenado el vacío creado por la acción de IBM proporcionando maquinaria, elementos, componentes y servicios en todo el mundo.</a:t>
            </a:r>
            <a:endParaRPr lang="es-A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8066B566-889A-4714-891D-DE77EADA5185}" type="slidenum">
              <a:rPr lang="es-ES_tradnl" smtClean="0"/>
              <a:pPr/>
              <a:t>7</a:t>
            </a:fld>
            <a:endParaRPr lang="es-ES_tradnl"/>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s-ES_tradnl"/>
              <a:t>Los </a:t>
            </a:r>
            <a:r>
              <a:rPr lang="es-ES_tradnl" b="1"/>
              <a:t>Servicios de Terminal</a:t>
            </a:r>
            <a:r>
              <a:rPr lang="es-ES_tradnl"/>
              <a:t> (o </a:t>
            </a:r>
            <a:r>
              <a:rPr lang="es-ES_tradnl" b="1"/>
              <a:t>Terminal Services</a:t>
            </a:r>
            <a:r>
              <a:rPr lang="es-ES_tradnl"/>
              <a:t>) son un componente de los sistemas operativos que permite a un usuario acceder a las aplicaciones y datos almacenados en otro ordenador mediante un acceso por red.</a:t>
            </a:r>
          </a:p>
          <a:p>
            <a:r>
              <a:rPr lang="es-ES_tradnl"/>
              <a:t>Basado en el </a:t>
            </a:r>
            <a:r>
              <a:rPr lang="es-ES_tradnl">
                <a:hlinkClick r:id="rId3" tooltip="Protocolo"/>
              </a:rPr>
              <a:t>protocolo</a:t>
            </a:r>
            <a:r>
              <a:rPr lang="es-ES_tradnl"/>
              <a:t> de escritorio remoto (Remote Desktop Protocol (RDP)) aparece por primera vez en </a:t>
            </a:r>
            <a:r>
              <a:rPr lang="es-ES_tradnl">
                <a:hlinkClick r:id="rId4" tooltip="Windows NT 4.0"/>
              </a:rPr>
              <a:t>Windows NT 4.0</a:t>
            </a:r>
            <a:r>
              <a:rPr lang="es-ES_tradnl"/>
              <a:t> (Terminal Server Edition).</a:t>
            </a:r>
          </a:p>
          <a:p>
            <a:r>
              <a:rPr lang="es-ES_tradnl"/>
              <a:t>El uso de los servicios de terminal requiere de tres componentes:</a:t>
            </a:r>
          </a:p>
          <a:p>
            <a:r>
              <a:rPr lang="es-ES_tradnl"/>
              <a:t>1-Servidor de Terminal Server. </a:t>
            </a:r>
          </a:p>
          <a:p>
            <a:r>
              <a:rPr lang="es-ES_tradnl"/>
              <a:t>2-Cliente de Terminal Server. </a:t>
            </a:r>
          </a:p>
          <a:p>
            <a:r>
              <a:rPr lang="es-ES_tradnl"/>
              <a:t>3-Protocolo de escritorio remoto. </a:t>
            </a:r>
          </a:p>
          <a:p>
            <a:r>
              <a:rPr lang="es-ES_tradnl"/>
              <a:t>. Podemos distinguir dos tipos de instalación:</a:t>
            </a:r>
          </a:p>
          <a:p>
            <a:r>
              <a:rPr lang="es-ES_tradnl"/>
              <a:t>1-Modo Administración remota: proporciona acceso remoto a los servidores por parte de los administradores. Soporta, además de la sesión de consola, dos sesiones más, sin tener que pagar ninguna licencia extra </a:t>
            </a:r>
          </a:p>
          <a:p>
            <a:r>
              <a:rPr lang="es-ES_tradnl"/>
              <a:t>2-Modo Servidor de Aplicaciones: permite el acceso simultáneo por parte de varios clientes remotos. En este caso sí será necesario adquirir licencias de terminal.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FF2AEA0F-D779-46BD-AA78-B7DDC4B3C075}" type="slidenum">
              <a:rPr lang="es-ES_tradnl" smtClean="0"/>
              <a:pPr/>
              <a:t>9</a:t>
            </a:fld>
            <a:endParaRPr lang="es-ES_tradnl"/>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algn="just">
              <a:lnSpc>
                <a:spcPct val="80000"/>
              </a:lnSpc>
            </a:pPr>
            <a:r>
              <a:rPr lang="es-ES" sz="1000" b="1">
                <a:latin typeface="Arial" charset="0"/>
              </a:rPr>
              <a:t>SWITCH-LAN</a:t>
            </a:r>
          </a:p>
          <a:p>
            <a:pPr algn="just">
              <a:lnSpc>
                <a:spcPct val="80000"/>
              </a:lnSpc>
            </a:pPr>
            <a:r>
              <a:rPr lang="es-ES" sz="1000">
                <a:latin typeface="Arial" charset="0"/>
              </a:rPr>
              <a:t>Un hub es un medio de interconexión plano (</a:t>
            </a:r>
            <a:r>
              <a:rPr lang="es-ES" sz="1000" i="1">
                <a:latin typeface="Arial" charset="0"/>
              </a:rPr>
              <a:t>Shared Media</a:t>
            </a:r>
            <a:r>
              <a:rPr lang="es-ES" sz="1000">
                <a:latin typeface="Arial" charset="0"/>
              </a:rPr>
              <a:t>) a nivel de capa 2. Un bridge es un filtro de direcciones MAC con dos puertas. Un switch consiste en una operación de Bridge de tipo multipuerta. Simultáneamente con la creación de los switch se ha generado la operación </a:t>
            </a:r>
            <a:r>
              <a:rPr lang="es-ES" sz="1000" b="1">
                <a:latin typeface="Arial" charset="0"/>
              </a:rPr>
              <a:t>VLAN </a:t>
            </a:r>
            <a:r>
              <a:rPr lang="es-ES" sz="1000">
                <a:latin typeface="Arial" charset="0"/>
              </a:rPr>
              <a:t>(</a:t>
            </a:r>
            <a:r>
              <a:rPr lang="es-ES" sz="1000" i="1">
                <a:latin typeface="Arial" charset="0"/>
              </a:rPr>
              <a:t>Virtual LAN</a:t>
            </a:r>
            <a:r>
              <a:rPr lang="es-ES" sz="1000">
                <a:latin typeface="Arial" charset="0"/>
              </a:rPr>
              <a:t>) que consiste en agruparlos usuarios en la red en varias LAN por separado. El switch funciona en el ámbito de capa 2 (MAC), procesan las direcciones MAC en una LAN y no modifican el contenido</a:t>
            </a:r>
          </a:p>
          <a:p>
            <a:pPr algn="just">
              <a:lnSpc>
                <a:spcPct val="80000"/>
              </a:lnSpc>
            </a:pPr>
            <a:r>
              <a:rPr lang="es-ES" sz="1000">
                <a:latin typeface="Arial" charset="0"/>
              </a:rPr>
              <a:t>del paquete. Inspecciona la dirección de fuente y destino del paquete (</a:t>
            </a:r>
            <a:r>
              <a:rPr lang="es-ES" sz="1000" i="1">
                <a:latin typeface="Arial" charset="0"/>
              </a:rPr>
              <a:t>MAC Address</a:t>
            </a:r>
            <a:r>
              <a:rPr lang="es-ES" sz="1000">
                <a:latin typeface="Arial" charset="0"/>
              </a:rPr>
              <a:t>) para determinar la ruta de conmutación. La tabla de rutas se realiza mediante un compilador de direcciones MAC. La misma es dinámica y se actualiza sobre la base de la lectura de las direcciones contenidas en los paquetes que ingresan al switch (aprendizaje mediante lectura de direcciones). Cuando un switch recibe un paquete con dirección desconocida lo emite a todas las  puertas (técnica conocida como </a:t>
            </a:r>
            <a:r>
              <a:rPr lang="es-ES" sz="1000" i="1">
                <a:latin typeface="Arial" charset="0"/>
              </a:rPr>
              <a:t>Flooding</a:t>
            </a:r>
            <a:r>
              <a:rPr lang="es-ES" sz="1000">
                <a:latin typeface="Arial" charset="0"/>
              </a:rPr>
              <a:t>).</a:t>
            </a:r>
          </a:p>
          <a:p>
            <a:pPr algn="just">
              <a:lnSpc>
                <a:spcPct val="80000"/>
              </a:lnSpc>
            </a:pPr>
            <a:r>
              <a:rPr lang="es-ES" sz="1000">
                <a:latin typeface="Arial" charset="0"/>
              </a:rPr>
              <a:t>Contiene suficiente memoria buffer para los momentos de demanda máxima (cola de espera). El overflow del buffer produce descarte de paquetes. Generalmente son estructuras no-bloqueantes y permiten que múltiples conexiones de tráfico se desarrollen simultáneamente. Permiten una estructura de red jerárquica en lugar de plana (uso de Hub). Un switch LAN  dispone de varias puertas de interfaz con un ancho de banda dedicado, cada puerta representa un host o un segmento de red</a:t>
            </a:r>
          </a:p>
          <a:p>
            <a:pPr algn="just">
              <a:lnSpc>
                <a:spcPct val="80000"/>
              </a:lnSpc>
            </a:pPr>
            <a:r>
              <a:rPr lang="es-ES" sz="1000">
                <a:latin typeface="Arial" charset="0"/>
              </a:rPr>
              <a:t>diferente. Trabajan sobre redes LAN del tipo Ethernet, token ring y FDDI. Los switch tienen diversas estructuras de matriz de conmutación (</a:t>
            </a:r>
            <a:r>
              <a:rPr lang="es-ES" sz="1000" i="1">
                <a:latin typeface="Arial" charset="0"/>
              </a:rPr>
              <a:t>Switch Fabric</a:t>
            </a:r>
            <a:r>
              <a:rPr lang="es-ES" sz="1000">
                <a:latin typeface="Arial" charset="0"/>
              </a:rPr>
              <a:t>). El switch basado en un bus implementa un backplane monolítico donde se intercambia el tráfico de todos los módulos. El switch basado en memoria </a:t>
            </a:r>
            <a:r>
              <a:rPr lang="es-ES" sz="1000" i="1">
                <a:latin typeface="Arial" charset="0"/>
              </a:rPr>
              <a:t>shared </a:t>
            </a:r>
            <a:r>
              <a:rPr lang="es-ES" sz="1000">
                <a:latin typeface="Arial" charset="0"/>
              </a:rPr>
              <a:t>utiliza memorias RAM de alta velocidad para interconexión de módulos sobre el backplane. El switch punto-a-punto interconecta cada módulo con los demás no mediante un bus sino mediante conexiones individuales.</a:t>
            </a:r>
          </a:p>
          <a:p>
            <a:pPr algn="just">
              <a:lnSpc>
                <a:spcPct val="80000"/>
              </a:lnSpc>
            </a:pPr>
            <a:endParaRPr lang="es-ES" sz="100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s-ES" sz="1200" b="1" i="0" kern="1200" dirty="0">
                <a:solidFill>
                  <a:schemeClr val="tx1"/>
                </a:solidFill>
                <a:effectLst/>
                <a:latin typeface="Times New Roman" pitchFamily="18" charset="0"/>
                <a:ea typeface="+mn-ea"/>
                <a:cs typeface="+mn-cs"/>
              </a:rPr>
              <a:t> Clasificación  de acuerdo al método de direccionamiento de las tramas utilizadas</a:t>
            </a:r>
          </a:p>
          <a:p>
            <a:endParaRPr lang="es-ES" dirty="0"/>
          </a:p>
        </p:txBody>
      </p:sp>
      <p:sp>
        <p:nvSpPr>
          <p:cNvPr id="4" name="3 Marcador de número de diapositiva"/>
          <p:cNvSpPr>
            <a:spLocks noGrp="1"/>
          </p:cNvSpPr>
          <p:nvPr>
            <p:ph type="sldNum" sz="quarter" idx="10"/>
          </p:nvPr>
        </p:nvSpPr>
        <p:spPr/>
        <p:txBody>
          <a:bodyPr/>
          <a:lstStyle/>
          <a:p>
            <a:pPr>
              <a:defRPr/>
            </a:pPr>
            <a:fld id="{2938B1BA-935F-410F-A538-8B04A233DA22}" type="slidenum">
              <a:rPr lang="es-ES_tradnl" smtClean="0"/>
              <a:pPr>
                <a:defRPr/>
              </a:pPr>
              <a:t>11</a:t>
            </a:fld>
            <a:endParaRPr lang="es-ES_tradnl"/>
          </a:p>
        </p:txBody>
      </p:sp>
    </p:spTree>
    <p:extLst>
      <p:ext uri="{BB962C8B-B14F-4D97-AF65-F5344CB8AC3E}">
        <p14:creationId xmlns:p14="http://schemas.microsoft.com/office/powerpoint/2010/main" val="2512385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2938B1BA-935F-410F-A538-8B04A233DA22}" type="slidenum">
              <a:rPr lang="es-ES_tradnl" smtClean="0"/>
              <a:pPr>
                <a:defRPr/>
              </a:pPr>
              <a:t>20</a:t>
            </a:fld>
            <a:endParaRPr lang="es-ES_tradnl"/>
          </a:p>
        </p:txBody>
      </p:sp>
    </p:spTree>
    <p:extLst>
      <p:ext uri="{BB962C8B-B14F-4D97-AF65-F5344CB8AC3E}">
        <p14:creationId xmlns:p14="http://schemas.microsoft.com/office/powerpoint/2010/main" val="161354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retardos entre cada máquina que son de unos 10 o 12 milisegundos aprox. -Asegurarte que realmente son </a:t>
            </a:r>
            <a:r>
              <a:rPr lang="es-ES" dirty="0" err="1"/>
              <a:t>Switches</a:t>
            </a:r>
            <a:r>
              <a:rPr lang="es-ES" dirty="0"/>
              <a:t> o si son simples </a:t>
            </a:r>
            <a:r>
              <a:rPr lang="es-ES" dirty="0" err="1"/>
              <a:t>hubs</a:t>
            </a:r>
            <a:r>
              <a:rPr lang="es-ES" dirty="0"/>
              <a:t> que retransmiten todo por todos los puertos. -Capacidad suficiente para gestionan correctamente la cantidad de tráfico que van a tratar. </a:t>
            </a:r>
            <a:r>
              <a:rPr lang="es-ES" dirty="0" err="1"/>
              <a:t>Gbps</a:t>
            </a:r>
            <a:r>
              <a:rPr lang="es-ES" dirty="0"/>
              <a:t> -Colisiones y cuellos de botella. -No conectar más de 3 </a:t>
            </a:r>
            <a:r>
              <a:rPr lang="es-ES" dirty="0" err="1"/>
              <a:t>switch</a:t>
            </a:r>
            <a:r>
              <a:rPr lang="es-ES" dirty="0"/>
              <a:t> para evitar problemas.</a:t>
            </a:r>
          </a:p>
        </p:txBody>
      </p:sp>
      <p:sp>
        <p:nvSpPr>
          <p:cNvPr id="4" name="Marcador de número de diapositiva 3"/>
          <p:cNvSpPr>
            <a:spLocks noGrp="1"/>
          </p:cNvSpPr>
          <p:nvPr>
            <p:ph type="sldNum" sz="quarter" idx="10"/>
          </p:nvPr>
        </p:nvSpPr>
        <p:spPr/>
        <p:txBody>
          <a:bodyPr/>
          <a:lstStyle/>
          <a:p>
            <a:pPr>
              <a:defRPr/>
            </a:pPr>
            <a:fld id="{2938B1BA-935F-410F-A538-8B04A233DA22}" type="slidenum">
              <a:rPr lang="es-ES_tradnl" smtClean="0"/>
              <a:pPr>
                <a:defRPr/>
              </a:pPr>
              <a:t>21</a:t>
            </a:fld>
            <a:endParaRPr lang="es-ES_tradnl"/>
          </a:p>
        </p:txBody>
      </p:sp>
    </p:spTree>
    <p:extLst>
      <p:ext uri="{BB962C8B-B14F-4D97-AF65-F5344CB8AC3E}">
        <p14:creationId xmlns:p14="http://schemas.microsoft.com/office/powerpoint/2010/main" val="2813988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742950" y="2130425"/>
            <a:ext cx="84201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94DE32F-1F08-40B7-9DB7-439F0CF63487}" type="slidenum">
              <a:rPr lang="en-US"/>
              <a:pPr>
                <a:defRPr/>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0E9DC7F-90EF-4258-AB06-01B442F042F6}" type="slidenum">
              <a:rPr lang="en-US"/>
              <a:pPr>
                <a:defRPr/>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7058025" y="609600"/>
            <a:ext cx="2105025"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742950" y="609600"/>
            <a:ext cx="6162675"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A6C27B0-293A-4210-A3B4-74B12F19FB31}" type="slidenum">
              <a:rPr lang="en-US"/>
              <a:pPr>
                <a:defRPr/>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C687434-53B3-42A9-AE67-D147E99178F0}" type="slidenum">
              <a:rPr lang="en-US"/>
              <a:pPr>
                <a:defRPr/>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82638" y="4406900"/>
            <a:ext cx="84201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1706799-B079-4E61-94BE-BEBA5FBD3838}" type="slidenum">
              <a:rPr lang="en-US"/>
              <a:pPr>
                <a:defRPr/>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742950" y="1981200"/>
            <a:ext cx="41338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5029200" y="1981200"/>
            <a:ext cx="41338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C71D085-8923-486C-8CF2-A7700A446D6F}" type="slidenum">
              <a:rPr lang="en-US"/>
              <a:pPr>
                <a:defRPr/>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95300" y="274638"/>
            <a:ext cx="89154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526D60B4-75F8-4B49-BBC6-41C67AFF8622}" type="slidenum">
              <a:rPr lang="en-US"/>
              <a:pPr>
                <a:defRPr/>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5FEA097-CA68-4F74-9E2B-CE6AC2C7EA4A}" type="slidenum">
              <a:rPr lang="en-US"/>
              <a:pPr>
                <a:defRPr/>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E31B481-02A9-484D-A837-3FC9F287AF3F}" type="slidenum">
              <a:rPr lang="en-US"/>
              <a:pPr>
                <a:defRPr/>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95300" y="273050"/>
            <a:ext cx="3259138"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581FCA7-2055-448D-9B1A-B9BB16C05F38}" type="slidenum">
              <a:rPr lang="en-US"/>
              <a:pPr>
                <a:defRPr/>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941513" y="4800600"/>
            <a:ext cx="59436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832423E-D8EE-4ED3-A92F-A372479F77AB}" type="slidenum">
              <a:rPr lang="en-US"/>
              <a:pPr>
                <a:defRPr/>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5E7676"/>
            </a:gs>
            <a:gs pos="100000">
              <a:srgbClr val="CCFFFF"/>
            </a:gs>
          </a:gsLst>
          <a:lin ang="5400000" scaled="1"/>
        </a:gra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742950" y="609600"/>
            <a:ext cx="84201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Haga clic para modificar el estilo de título del patrón</a:t>
            </a:r>
          </a:p>
        </p:txBody>
      </p:sp>
      <p:sp>
        <p:nvSpPr>
          <p:cNvPr id="16387" name="Rectangle 3"/>
          <p:cNvSpPr>
            <a:spLocks noGrp="1" noChangeArrowheads="1"/>
          </p:cNvSpPr>
          <p:nvPr>
            <p:ph type="body" idx="1"/>
          </p:nvPr>
        </p:nvSpPr>
        <p:spPr bwMode="auto">
          <a:xfrm>
            <a:off x="742950" y="1981200"/>
            <a:ext cx="84201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err="1"/>
              <a:t>Haga</a:t>
            </a:r>
            <a:r>
              <a:rPr lang="en-US" dirty="0"/>
              <a:t> </a:t>
            </a:r>
            <a:r>
              <a:rPr lang="en-US" dirty="0" err="1"/>
              <a:t>clic</a:t>
            </a:r>
            <a:r>
              <a:rPr lang="en-US" dirty="0"/>
              <a:t> </a:t>
            </a:r>
            <a:r>
              <a:rPr lang="en-US" dirty="0" err="1"/>
              <a:t>para</a:t>
            </a:r>
            <a:r>
              <a:rPr lang="en-US" dirty="0"/>
              <a:t> </a:t>
            </a:r>
            <a:r>
              <a:rPr lang="en-US" dirty="0" err="1"/>
              <a:t>modificar</a:t>
            </a:r>
            <a:r>
              <a:rPr lang="en-US" dirty="0"/>
              <a:t> el </a:t>
            </a:r>
            <a:r>
              <a:rPr lang="en-US" dirty="0" err="1"/>
              <a:t>estilo</a:t>
            </a:r>
            <a:r>
              <a:rPr lang="en-US" dirty="0"/>
              <a:t> de </a:t>
            </a:r>
            <a:r>
              <a:rPr lang="en-US" dirty="0" err="1"/>
              <a:t>texto</a:t>
            </a:r>
            <a:r>
              <a:rPr lang="en-US" dirty="0"/>
              <a:t> del </a:t>
            </a:r>
            <a:r>
              <a:rPr lang="en-US" dirty="0" err="1"/>
              <a:t>patrón</a:t>
            </a:r>
            <a:endParaRPr lang="en-US" dirty="0"/>
          </a:p>
          <a:p>
            <a:pPr lvl="1"/>
            <a:r>
              <a:rPr lang="en-US" dirty="0"/>
              <a:t>Segundo </a:t>
            </a:r>
            <a:r>
              <a:rPr lang="en-US" dirty="0" err="1"/>
              <a:t>nivel</a:t>
            </a:r>
            <a:endParaRPr lang="en-US" dirty="0"/>
          </a:p>
          <a:p>
            <a:pPr lvl="2"/>
            <a:r>
              <a:rPr lang="en-US" dirty="0" err="1"/>
              <a:t>Tercer</a:t>
            </a:r>
            <a:r>
              <a:rPr lang="en-US" dirty="0"/>
              <a:t> </a:t>
            </a:r>
            <a:r>
              <a:rPr lang="en-US" dirty="0" err="1"/>
              <a:t>nivel</a:t>
            </a:r>
            <a:endParaRPr lang="en-US" dirty="0"/>
          </a:p>
          <a:p>
            <a:pPr lvl="3"/>
            <a:r>
              <a:rPr lang="en-US" dirty="0"/>
              <a:t>Cuarto </a:t>
            </a:r>
            <a:r>
              <a:rPr lang="en-US" dirty="0" err="1"/>
              <a:t>nivel</a:t>
            </a:r>
            <a:endParaRPr lang="en-US" dirty="0"/>
          </a:p>
          <a:p>
            <a:pPr lvl="4"/>
            <a:r>
              <a:rPr lang="en-US" dirty="0" err="1"/>
              <a:t>Quinto</a:t>
            </a:r>
            <a:r>
              <a:rPr lang="en-US" dirty="0"/>
              <a:t> </a:t>
            </a:r>
            <a:r>
              <a:rPr lang="en-US" dirty="0" err="1"/>
              <a:t>nivel</a:t>
            </a:r>
            <a:endParaRPr lang="en-US" dirty="0"/>
          </a:p>
        </p:txBody>
      </p:sp>
      <p:sp>
        <p:nvSpPr>
          <p:cNvPr id="1028" name="Rectangle 4"/>
          <p:cNvSpPr>
            <a:spLocks noGrp="1" noChangeArrowheads="1"/>
          </p:cNvSpPr>
          <p:nvPr>
            <p:ph type="dt" sz="half" idx="2"/>
          </p:nvPr>
        </p:nvSpPr>
        <p:spPr bwMode="auto">
          <a:xfrm>
            <a:off x="742950" y="6248400"/>
            <a:ext cx="20637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i="0">
                <a:solidFill>
                  <a:schemeClr val="tx1"/>
                </a:solidFill>
                <a:effectLst/>
                <a:latin typeface="+mn-lt"/>
              </a:defRPr>
            </a:lvl1pPr>
          </a:lstStyle>
          <a:p>
            <a:pPr>
              <a:defRPr/>
            </a:pPr>
            <a:endParaRPr lang="en-US"/>
          </a:p>
        </p:txBody>
      </p:sp>
      <p:sp>
        <p:nvSpPr>
          <p:cNvPr id="1029" name="Rectangle 5"/>
          <p:cNvSpPr>
            <a:spLocks noGrp="1" noChangeArrowheads="1"/>
          </p:cNvSpPr>
          <p:nvPr>
            <p:ph type="ftr" sz="quarter" idx="3"/>
          </p:nvPr>
        </p:nvSpPr>
        <p:spPr bwMode="auto">
          <a:xfrm>
            <a:off x="3384550" y="6248400"/>
            <a:ext cx="31369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i="0">
                <a:solidFill>
                  <a:schemeClr val="tx1"/>
                </a:solidFill>
                <a:effectLst/>
                <a:latin typeface="+mn-lt"/>
              </a:defRPr>
            </a:lvl1pPr>
          </a:lstStyle>
          <a:p>
            <a:pPr>
              <a:defRPr/>
            </a:pPr>
            <a:endParaRPr lang="en-US"/>
          </a:p>
        </p:txBody>
      </p:sp>
      <p:sp>
        <p:nvSpPr>
          <p:cNvPr id="1030" name="Rectangle 6"/>
          <p:cNvSpPr>
            <a:spLocks noGrp="1" noChangeArrowheads="1"/>
          </p:cNvSpPr>
          <p:nvPr>
            <p:ph type="sldNum" sz="quarter" idx="4"/>
          </p:nvPr>
        </p:nvSpPr>
        <p:spPr bwMode="auto">
          <a:xfrm>
            <a:off x="7099300" y="6248400"/>
            <a:ext cx="20637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i="0">
                <a:solidFill>
                  <a:schemeClr val="tx1"/>
                </a:solidFill>
                <a:effectLst/>
                <a:latin typeface="+mn-lt"/>
              </a:defRPr>
            </a:lvl1pPr>
          </a:lstStyle>
          <a:p>
            <a:pPr>
              <a:defRPr/>
            </a:pPr>
            <a:fld id="{B6075EA0-6915-41EB-AFE7-91B6183062CA}" type="slidenum">
              <a:rPr lang="en-US"/>
              <a:pPr>
                <a:defRPr/>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png"/><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4.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5.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7.png"/><Relationship Id="rId5" Type="http://schemas.openxmlformats.org/officeDocument/2006/relationships/oleObject" Target="../embeddings/oleObject8.bin"/><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8.v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xml"/><Relationship Id="rId1" Type="http://schemas.openxmlformats.org/officeDocument/2006/relationships/vmlDrawing" Target="../drawings/vmlDrawing10.v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oleObject" Target="../embeddings/oleObject14.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oleObject" Target="../embeddings/oleObject14.bin"/></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image" Target="../media/image23.png"/><Relationship Id="rId5" Type="http://schemas.openxmlformats.org/officeDocument/2006/relationships/oleObject" Target="../embeddings/oleObject18.bin"/><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25.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3.xml"/><Relationship Id="rId1" Type="http://schemas.openxmlformats.org/officeDocument/2006/relationships/vmlDrawing" Target="../drawings/vmlDrawing18.vml"/><Relationship Id="rId4" Type="http://schemas.openxmlformats.org/officeDocument/2006/relationships/image" Target="../media/image26.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oleObject" Target="../embeddings/oleObject24.bin"/><Relationship Id="rId7"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tiff"/><Relationship Id="rId4" Type="http://schemas.openxmlformats.org/officeDocument/2006/relationships/image" Target="../media/image39.png"/><Relationship Id="rId9"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22.vml"/><Relationship Id="rId4" Type="http://schemas.openxmlformats.org/officeDocument/2006/relationships/image" Target="../media/image46.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png"/><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881063" y="548680"/>
            <a:ext cx="8736012" cy="2448272"/>
          </a:xfrm>
          <a:solidFill>
            <a:schemeClr val="accent2">
              <a:lumMod val="20000"/>
              <a:lumOff val="80000"/>
            </a:schemeClr>
          </a:solidFill>
          <a:ln w="76200" cap="flat" algn="ctr">
            <a:solidFill>
              <a:schemeClr val="accent2"/>
            </a:solidFill>
          </a:ln>
        </p:spPr>
        <p:txBody>
          <a:bodyPr anchor="t"/>
          <a:lstStyle/>
          <a:p>
            <a:pPr>
              <a:spcBef>
                <a:spcPct val="20000"/>
              </a:spcBef>
            </a:pPr>
            <a:r>
              <a:rPr lang="es-AR" sz="4800" b="1" i="1" u="sng" dirty="0">
                <a:solidFill>
                  <a:srgbClr val="333399"/>
                </a:solidFill>
                <a:latin typeface="Arial" charset="0"/>
              </a:rPr>
              <a:t>Tecnología de Redes 2634</a:t>
            </a:r>
            <a:br>
              <a:rPr lang="es-AR" sz="4800" b="1" i="1" u="sng" dirty="0">
                <a:solidFill>
                  <a:srgbClr val="333399"/>
                </a:solidFill>
                <a:latin typeface="Arial" charset="0"/>
              </a:rPr>
            </a:br>
            <a:r>
              <a:rPr lang="es-AR" sz="4000" b="1" i="1" u="sng" dirty="0">
                <a:solidFill>
                  <a:srgbClr val="333399"/>
                </a:solidFill>
                <a:latin typeface="Arial" charset="0"/>
              </a:rPr>
              <a:t>Introducción a las Comunicaciones 3007</a:t>
            </a:r>
          </a:p>
        </p:txBody>
      </p:sp>
      <p:sp>
        <p:nvSpPr>
          <p:cNvPr id="249860" name="Rectangle 4"/>
          <p:cNvSpPr>
            <a:spLocks noGrp="1" noChangeArrowheads="1"/>
          </p:cNvSpPr>
          <p:nvPr>
            <p:ph type="subTitle" idx="1"/>
          </p:nvPr>
        </p:nvSpPr>
        <p:spPr>
          <a:xfrm>
            <a:off x="1781969" y="3645024"/>
            <a:ext cx="6934200" cy="1752600"/>
          </a:xfrm>
          <a:solidFill>
            <a:schemeClr val="accent2">
              <a:lumMod val="20000"/>
              <a:lumOff val="80000"/>
            </a:schemeClr>
          </a:solidFill>
          <a:ln w="76200">
            <a:solidFill>
              <a:schemeClr val="accent2"/>
            </a:solidFill>
          </a:ln>
        </p:spPr>
        <p:txBody>
          <a:bodyPr/>
          <a:lstStyle/>
          <a:p>
            <a:pPr>
              <a:spcBef>
                <a:spcPct val="0"/>
              </a:spcBef>
            </a:pPr>
            <a:r>
              <a:rPr lang="es-ES_tradnl" sz="2800" b="1" i="1" u="sng" dirty="0">
                <a:solidFill>
                  <a:srgbClr val="003366"/>
                </a:solidFill>
                <a:effectLst>
                  <a:outerShdw blurRad="38100" dist="38100" dir="2700000" algn="tl">
                    <a:srgbClr val="FFFFFF"/>
                  </a:outerShdw>
                </a:effectLst>
                <a:latin typeface="Arial" charset="0"/>
              </a:rPr>
              <a:t>Hardware y  Software de Telecomunicaciones </a:t>
            </a:r>
            <a:r>
              <a:rPr lang="es-ES_tradnl" sz="2800" b="1" i="1" u="sng" dirty="0" err="1">
                <a:solidFill>
                  <a:srgbClr val="003366"/>
                </a:solidFill>
                <a:effectLst>
                  <a:outerShdw blurRad="38100" dist="38100" dir="2700000" algn="tl">
                    <a:srgbClr val="FFFFFF"/>
                  </a:outerShdw>
                </a:effectLst>
                <a:latin typeface="Arial" charset="0"/>
              </a:rPr>
              <a:t>Nº</a:t>
            </a:r>
            <a:r>
              <a:rPr lang="es-ES_tradnl" sz="2800" b="1" i="1" u="sng" dirty="0">
                <a:solidFill>
                  <a:srgbClr val="003366"/>
                </a:solidFill>
                <a:effectLst>
                  <a:outerShdw blurRad="38100" dist="38100" dir="2700000" algn="tl">
                    <a:srgbClr val="FFFFFF"/>
                  </a:outerShdw>
                </a:effectLst>
                <a:latin typeface="Arial" charset="0"/>
              </a:rPr>
              <a:t> 2</a:t>
            </a:r>
            <a:r>
              <a:rPr lang="es-MX" sz="4000" b="1" i="1" u="sng" dirty="0">
                <a:solidFill>
                  <a:srgbClr val="003366"/>
                </a:solidFill>
                <a:latin typeface="Arial" charset="0"/>
              </a:rPr>
              <a:t> </a:t>
            </a:r>
          </a:p>
          <a:p>
            <a:pPr>
              <a:spcBef>
                <a:spcPct val="0"/>
              </a:spcBef>
            </a:pPr>
            <a:r>
              <a:rPr lang="es-AR" sz="4000" b="1" i="1" u="sng" dirty="0">
                <a:solidFill>
                  <a:srgbClr val="003366"/>
                </a:solidFill>
                <a:latin typeface="Arial" charset="0"/>
              </a:rPr>
              <a:t>20</a:t>
            </a:r>
            <a:r>
              <a:rPr lang="es-ES" sz="4000" b="1" i="1" u="sng" dirty="0">
                <a:solidFill>
                  <a:srgbClr val="003366"/>
                </a:solidFill>
                <a:latin typeface="Arial" charset="0"/>
              </a:rPr>
              <a:t>22</a:t>
            </a:r>
            <a:endParaRPr lang="es-AR" sz="4000" b="1" i="1" u="sng" dirty="0">
              <a:solidFill>
                <a:srgbClr val="003366"/>
              </a:solidFill>
              <a:latin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488504" y="228600"/>
            <a:ext cx="9034909" cy="1143000"/>
          </a:xfrm>
          <a:solidFill>
            <a:schemeClr val="accent2">
              <a:lumMod val="20000"/>
              <a:lumOff val="80000"/>
            </a:schemeClr>
          </a:solidFill>
          <a:ln w="76200">
            <a:solidFill>
              <a:schemeClr val="accent2">
                <a:lumMod val="75000"/>
              </a:schemeClr>
            </a:solidFill>
          </a:ln>
        </p:spPr>
        <p:txBody>
          <a:bodyPr/>
          <a:lstStyle/>
          <a:p>
            <a:pPr>
              <a:defRPr/>
            </a:pPr>
            <a:r>
              <a:rPr lang="es-ES_tradnl" i="1">
                <a:solidFill>
                  <a:schemeClr val="accent2">
                    <a:lumMod val="75000"/>
                  </a:schemeClr>
                </a:solidFill>
                <a:effectLst>
                  <a:outerShdw blurRad="38100" dist="38100" dir="2700000" algn="tl">
                    <a:srgbClr val="000000"/>
                  </a:outerShdw>
                </a:effectLst>
                <a:latin typeface="Arial" charset="0"/>
              </a:rPr>
              <a:t>Conmutador (Switch)</a:t>
            </a:r>
            <a:endParaRPr lang="es-ES_tradnl">
              <a:solidFill>
                <a:schemeClr val="accent2">
                  <a:lumMod val="75000"/>
                </a:schemeClr>
              </a:solidFill>
            </a:endParaRPr>
          </a:p>
        </p:txBody>
      </p:sp>
      <p:sp>
        <p:nvSpPr>
          <p:cNvPr id="2052" name="Rectangle 3"/>
          <p:cNvSpPr>
            <a:spLocks noGrp="1" noChangeArrowheads="1"/>
          </p:cNvSpPr>
          <p:nvPr>
            <p:ph type="body" idx="1"/>
          </p:nvPr>
        </p:nvSpPr>
        <p:spPr>
          <a:xfrm>
            <a:off x="381000" y="1628775"/>
            <a:ext cx="9144000" cy="4895850"/>
          </a:xfrm>
          <a:solidFill>
            <a:schemeClr val="accent2">
              <a:lumMod val="20000"/>
              <a:lumOff val="80000"/>
            </a:schemeClr>
          </a:solidFill>
          <a:ln w="76200">
            <a:solidFill>
              <a:schemeClr val="accent2">
                <a:lumMod val="75000"/>
              </a:schemeClr>
            </a:solidFill>
          </a:ln>
        </p:spPr>
        <p:txBody>
          <a:bodyPr/>
          <a:lstStyle/>
          <a:p>
            <a:r>
              <a:rPr lang="es-ES_tradnl" b="1" i="1" dirty="0">
                <a:solidFill>
                  <a:schemeClr val="accent2">
                    <a:lumMod val="75000"/>
                  </a:schemeClr>
                </a:solidFill>
                <a:latin typeface="Arial" charset="0"/>
              </a:rPr>
              <a:t>Se lo denomina Puente Multipuerto :</a:t>
            </a:r>
          </a:p>
          <a:p>
            <a:pPr lvl="1"/>
            <a:r>
              <a:rPr lang="es-ES_tradnl" b="1" i="1" dirty="0">
                <a:solidFill>
                  <a:schemeClr val="accent2">
                    <a:lumMod val="75000"/>
                  </a:schemeClr>
                </a:solidFill>
                <a:latin typeface="Arial" charset="0"/>
              </a:rPr>
              <a:t>Trabaja a nivel de Capa 2.</a:t>
            </a:r>
          </a:p>
          <a:p>
            <a:pPr lvl="1"/>
            <a:r>
              <a:rPr lang="es-ES_tradnl" b="1" i="1" dirty="0">
                <a:solidFill>
                  <a:schemeClr val="accent2">
                    <a:lumMod val="75000"/>
                  </a:schemeClr>
                </a:solidFill>
                <a:latin typeface="Arial" charset="0"/>
              </a:rPr>
              <a:t> Toma decisiones a través de Direcciones MAC (</a:t>
            </a:r>
            <a:r>
              <a:rPr lang="es-ES_tradnl" b="1" i="1" dirty="0" err="1">
                <a:solidFill>
                  <a:schemeClr val="accent2">
                    <a:lumMod val="75000"/>
                  </a:schemeClr>
                </a:solidFill>
                <a:latin typeface="Arial" charset="0"/>
              </a:rPr>
              <a:t>Hub</a:t>
            </a:r>
            <a:r>
              <a:rPr lang="es-ES_tradnl" b="1" i="1" dirty="0">
                <a:solidFill>
                  <a:schemeClr val="accent2">
                    <a:lumMod val="75000"/>
                  </a:schemeClr>
                </a:solidFill>
                <a:latin typeface="Arial" charset="0"/>
              </a:rPr>
              <a:t> no toma ningún tipo de decisión).</a:t>
            </a:r>
          </a:p>
          <a:p>
            <a:pPr lvl="1"/>
            <a:r>
              <a:rPr lang="es-ES_tradnl" b="1" i="1" dirty="0">
                <a:solidFill>
                  <a:schemeClr val="accent2">
                    <a:lumMod val="75000"/>
                  </a:schemeClr>
                </a:solidFill>
                <a:latin typeface="Arial" charset="0"/>
              </a:rPr>
              <a:t> Conmuta a través de los puertos – interfaces filtrando las direcciones MAC (El </a:t>
            </a:r>
            <a:r>
              <a:rPr lang="es-ES_tradnl" b="1" i="1" dirty="0" err="1">
                <a:solidFill>
                  <a:schemeClr val="accent2">
                    <a:lumMod val="75000"/>
                  </a:schemeClr>
                </a:solidFill>
                <a:latin typeface="Arial" charset="0"/>
              </a:rPr>
              <a:t>hub</a:t>
            </a:r>
            <a:r>
              <a:rPr lang="es-ES_tradnl" b="1" i="1" dirty="0">
                <a:solidFill>
                  <a:schemeClr val="accent2">
                    <a:lumMod val="75000"/>
                  </a:schemeClr>
                </a:solidFill>
                <a:latin typeface="Arial" charset="0"/>
              </a:rPr>
              <a:t> repite en todos los puertos). </a:t>
            </a:r>
          </a:p>
          <a:p>
            <a:pPr lvl="1"/>
            <a:r>
              <a:rPr lang="es-ES_tradnl" b="1" i="1" dirty="0">
                <a:solidFill>
                  <a:schemeClr val="accent2">
                    <a:lumMod val="75000"/>
                  </a:schemeClr>
                </a:solidFill>
                <a:latin typeface="Arial" charset="0"/>
              </a:rPr>
              <a:t>Inspecciona el Dirección y Destino del Paquete (MAC ADRESS) y establece la ruta de conmutación. </a:t>
            </a:r>
          </a:p>
        </p:txBody>
      </p:sp>
      <p:graphicFrame>
        <p:nvGraphicFramePr>
          <p:cNvPr id="2050" name="Object 4"/>
          <p:cNvGraphicFramePr>
            <a:graphicFrameLocks noChangeAspect="1"/>
          </p:cNvGraphicFramePr>
          <p:nvPr/>
        </p:nvGraphicFramePr>
        <p:xfrm>
          <a:off x="8229600" y="381000"/>
          <a:ext cx="1127125" cy="796925"/>
        </p:xfrm>
        <a:graphic>
          <a:graphicData uri="http://schemas.openxmlformats.org/presentationml/2006/ole">
            <mc:AlternateContent xmlns:mc="http://schemas.openxmlformats.org/markup-compatibility/2006">
              <mc:Choice xmlns:v="urn:schemas-microsoft-com:vml" Requires="v">
                <p:oleObj spid="_x0000_s2053" name="Imagen de mapa de bits" r:id="rId3" imgW="730030" imgH="368254" progId="PBrush">
                  <p:embed/>
                </p:oleObj>
              </mc:Choice>
              <mc:Fallback>
                <p:oleObj name="Imagen de mapa de bits" r:id="rId3" imgW="730030" imgH="368254"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381000"/>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128464" y="188913"/>
            <a:ext cx="9467974" cy="1152525"/>
          </a:xfrm>
          <a:solidFill>
            <a:schemeClr val="accent2">
              <a:lumMod val="20000"/>
              <a:lumOff val="80000"/>
            </a:schemeClr>
          </a:solidFill>
          <a:ln w="76200">
            <a:solidFill>
              <a:schemeClr val="accent2">
                <a:lumMod val="75000"/>
              </a:schemeClr>
            </a:solidFill>
          </a:ln>
        </p:spPr>
        <p:txBody>
          <a:bodyPr/>
          <a:lstStyle/>
          <a:p>
            <a:pPr>
              <a:defRPr/>
            </a:pPr>
            <a:r>
              <a:rPr lang="es-ES_tradnl" sz="4000" i="1" dirty="0">
                <a:solidFill>
                  <a:schemeClr val="accent2">
                    <a:lumMod val="75000"/>
                  </a:schemeClr>
                </a:solidFill>
                <a:effectLst>
                  <a:outerShdw blurRad="38100" dist="38100" dir="2700000" algn="tl">
                    <a:srgbClr val="000000"/>
                  </a:outerShdw>
                </a:effectLst>
                <a:latin typeface="Arial" charset="0"/>
              </a:rPr>
              <a:t>Conmutador (</a:t>
            </a:r>
            <a:r>
              <a:rPr lang="es-ES_tradnl" sz="4000" i="1" dirty="0" err="1">
                <a:solidFill>
                  <a:schemeClr val="accent2">
                    <a:lumMod val="75000"/>
                  </a:schemeClr>
                </a:solidFill>
                <a:effectLst>
                  <a:outerShdw blurRad="38100" dist="38100" dir="2700000" algn="tl">
                    <a:srgbClr val="000000"/>
                  </a:outerShdw>
                </a:effectLst>
                <a:latin typeface="Arial" charset="0"/>
              </a:rPr>
              <a:t>Switch</a:t>
            </a:r>
            <a:r>
              <a:rPr lang="es-ES_tradnl" sz="4000" i="1" dirty="0">
                <a:solidFill>
                  <a:schemeClr val="accent2">
                    <a:lumMod val="75000"/>
                  </a:schemeClr>
                </a:solidFill>
                <a:effectLst>
                  <a:outerShdw blurRad="38100" dist="38100" dir="2700000" algn="tl">
                    <a:srgbClr val="000000"/>
                  </a:outerShdw>
                </a:effectLst>
                <a:latin typeface="Arial" charset="0"/>
              </a:rPr>
              <a:t>) - Clasificación</a:t>
            </a:r>
            <a:endParaRPr lang="es-ES_tradnl" sz="4000" dirty="0">
              <a:solidFill>
                <a:schemeClr val="accent2">
                  <a:lumMod val="75000"/>
                </a:schemeClr>
              </a:solidFill>
            </a:endParaRPr>
          </a:p>
        </p:txBody>
      </p:sp>
      <p:sp>
        <p:nvSpPr>
          <p:cNvPr id="3076" name="Rectangle 3"/>
          <p:cNvSpPr>
            <a:spLocks noGrp="1" noChangeArrowheads="1"/>
          </p:cNvSpPr>
          <p:nvPr>
            <p:ph type="body" idx="1"/>
          </p:nvPr>
        </p:nvSpPr>
        <p:spPr>
          <a:xfrm>
            <a:off x="128464" y="1484312"/>
            <a:ext cx="9649072" cy="5257055"/>
          </a:xfrm>
          <a:solidFill>
            <a:schemeClr val="accent2">
              <a:lumMod val="20000"/>
              <a:lumOff val="80000"/>
            </a:schemeClr>
          </a:solidFill>
          <a:ln w="76200">
            <a:solidFill>
              <a:schemeClr val="accent2">
                <a:lumMod val="75000"/>
              </a:schemeClr>
            </a:solidFill>
          </a:ln>
        </p:spPr>
        <p:txBody>
          <a:bodyPr/>
          <a:lstStyle/>
          <a:p>
            <a:r>
              <a:rPr lang="es-ES" sz="3600" b="1" i="1" dirty="0">
                <a:solidFill>
                  <a:schemeClr val="accent2">
                    <a:lumMod val="75000"/>
                  </a:schemeClr>
                </a:solidFill>
                <a:latin typeface="Arial" charset="0"/>
              </a:rPr>
              <a:t>Store-and-Forward</a:t>
            </a:r>
          </a:p>
          <a:p>
            <a:pPr lvl="2"/>
            <a:r>
              <a:rPr lang="es-ES" b="1" i="1" dirty="0">
                <a:solidFill>
                  <a:schemeClr val="accent2">
                    <a:lumMod val="75000"/>
                  </a:schemeClr>
                </a:solidFill>
                <a:latin typeface="Arial" charset="0"/>
              </a:rPr>
              <a:t>Almacenamiento y Reenvió </a:t>
            </a:r>
            <a:r>
              <a:rPr lang="es-ES" b="1" i="1" dirty="0">
                <a:solidFill>
                  <a:schemeClr val="accent2">
                    <a:lumMod val="75000"/>
                  </a:schemeClr>
                </a:solidFill>
                <a:latin typeface="Arial" charset="0"/>
                <a:sym typeface="Wingdings 2"/>
              </a:rPr>
              <a:t> Buffer</a:t>
            </a:r>
            <a:r>
              <a:rPr lang="es-ES" b="1" i="1" dirty="0">
                <a:solidFill>
                  <a:schemeClr val="accent2">
                    <a:lumMod val="75000"/>
                  </a:schemeClr>
                </a:solidFill>
                <a:latin typeface="Arial" charset="0"/>
              </a:rPr>
              <a:t> </a:t>
            </a:r>
          </a:p>
          <a:p>
            <a:pPr lvl="2"/>
            <a:r>
              <a:rPr lang="es-ES" b="1" i="1" dirty="0">
                <a:solidFill>
                  <a:schemeClr val="accent2">
                    <a:lumMod val="75000"/>
                  </a:schemeClr>
                </a:solidFill>
                <a:latin typeface="Arial" charset="0"/>
              </a:rPr>
              <a:t>Redes Corporativas</a:t>
            </a:r>
          </a:p>
          <a:p>
            <a:pPr>
              <a:lnSpc>
                <a:spcPct val="90000"/>
              </a:lnSpc>
            </a:pPr>
            <a:r>
              <a:rPr lang="es-ES" sz="3600" b="1" i="1" dirty="0" err="1">
                <a:solidFill>
                  <a:schemeClr val="accent2">
                    <a:lumMod val="75000"/>
                  </a:schemeClr>
                </a:solidFill>
                <a:latin typeface="Arial" charset="0"/>
              </a:rPr>
              <a:t>Cut-Through</a:t>
            </a:r>
            <a:endParaRPr lang="es-ES" sz="3600" b="1" i="1" dirty="0">
              <a:solidFill>
                <a:schemeClr val="accent2">
                  <a:lumMod val="75000"/>
                </a:schemeClr>
              </a:solidFill>
              <a:latin typeface="Arial" charset="0"/>
            </a:endParaRPr>
          </a:p>
          <a:p>
            <a:pPr lvl="1">
              <a:lnSpc>
                <a:spcPct val="90000"/>
              </a:lnSpc>
            </a:pPr>
            <a:r>
              <a:rPr lang="es-ES" sz="2400" b="1" i="1" dirty="0">
                <a:solidFill>
                  <a:schemeClr val="accent2">
                    <a:lumMod val="75000"/>
                  </a:schemeClr>
                </a:solidFill>
                <a:latin typeface="Arial" charset="0"/>
              </a:rPr>
              <a:t> Lectura Parcial de la Trama </a:t>
            </a:r>
            <a:r>
              <a:rPr lang="es-ES" sz="2400" b="1" i="1" dirty="0">
                <a:solidFill>
                  <a:schemeClr val="accent2">
                    <a:lumMod val="75000"/>
                  </a:schemeClr>
                </a:solidFill>
                <a:latin typeface="Arial" charset="0"/>
                <a:sym typeface="Wingdings 2"/>
              </a:rPr>
              <a:t>  Latencia</a:t>
            </a:r>
          </a:p>
          <a:p>
            <a:pPr lvl="1">
              <a:lnSpc>
                <a:spcPct val="90000"/>
              </a:lnSpc>
            </a:pPr>
            <a:r>
              <a:rPr lang="es-ES" sz="2400" b="1" i="1" dirty="0">
                <a:solidFill>
                  <a:schemeClr val="accent2">
                    <a:lumMod val="75000"/>
                  </a:schemeClr>
                </a:solidFill>
                <a:latin typeface="Arial" charset="0"/>
                <a:sym typeface="Wingdings 2"/>
              </a:rPr>
              <a:t> No Detecta errores</a:t>
            </a:r>
            <a:r>
              <a:rPr lang="es-ES" sz="2400" b="1" i="1" dirty="0">
                <a:solidFill>
                  <a:schemeClr val="accent2">
                    <a:lumMod val="75000"/>
                  </a:schemeClr>
                </a:solidFill>
                <a:latin typeface="Arial" charset="0"/>
              </a:rPr>
              <a:t> </a:t>
            </a:r>
            <a:r>
              <a:rPr lang="es-ES" sz="2400" b="1" i="1" dirty="0">
                <a:solidFill>
                  <a:schemeClr val="accent2">
                    <a:lumMod val="75000"/>
                  </a:schemeClr>
                </a:solidFill>
                <a:latin typeface="Arial" charset="0"/>
                <a:sym typeface="Wingdings 2"/>
              </a:rPr>
              <a:t> CRC</a:t>
            </a:r>
          </a:p>
          <a:p>
            <a:pPr lvl="1">
              <a:lnSpc>
                <a:spcPct val="90000"/>
              </a:lnSpc>
            </a:pPr>
            <a:r>
              <a:rPr lang="es-ES" sz="2400" b="1" i="1" dirty="0">
                <a:solidFill>
                  <a:schemeClr val="accent2">
                    <a:lumMod val="75000"/>
                  </a:schemeClr>
                </a:solidFill>
                <a:latin typeface="Arial" charset="0"/>
                <a:sym typeface="Wingdings 2"/>
              </a:rPr>
              <a:t>Pequeños Grupos de Trabajo</a:t>
            </a:r>
            <a:endParaRPr lang="es-ES" sz="2400" b="1" i="1" dirty="0">
              <a:solidFill>
                <a:schemeClr val="accent2">
                  <a:lumMod val="75000"/>
                </a:schemeClr>
              </a:solidFill>
              <a:latin typeface="Arial" charset="0"/>
            </a:endParaRPr>
          </a:p>
          <a:p>
            <a:r>
              <a:rPr lang="es-ES" sz="3600" b="1" i="1" dirty="0" err="1">
                <a:solidFill>
                  <a:schemeClr val="accent2">
                    <a:lumMod val="75000"/>
                  </a:schemeClr>
                </a:solidFill>
                <a:latin typeface="Arial" charset="0"/>
              </a:rPr>
              <a:t>Adaptative</a:t>
            </a:r>
            <a:r>
              <a:rPr lang="es-ES" sz="3600" b="1" i="1" dirty="0">
                <a:solidFill>
                  <a:schemeClr val="accent2">
                    <a:lumMod val="75000"/>
                  </a:schemeClr>
                </a:solidFill>
                <a:latin typeface="Arial" charset="0"/>
              </a:rPr>
              <a:t> </a:t>
            </a:r>
            <a:r>
              <a:rPr lang="es-ES" sz="3600" b="1" i="1" dirty="0" err="1">
                <a:solidFill>
                  <a:schemeClr val="accent2">
                    <a:lumMod val="75000"/>
                  </a:schemeClr>
                </a:solidFill>
                <a:latin typeface="Arial" charset="0"/>
              </a:rPr>
              <a:t>Cut-Through</a:t>
            </a:r>
            <a:endParaRPr lang="es-ES" sz="3600" b="1" i="1" dirty="0">
              <a:solidFill>
                <a:schemeClr val="accent2">
                  <a:lumMod val="75000"/>
                </a:schemeClr>
              </a:solidFill>
              <a:latin typeface="Arial" charset="0"/>
            </a:endParaRPr>
          </a:p>
          <a:p>
            <a:pPr lvl="1"/>
            <a:r>
              <a:rPr lang="es-ES" b="1" i="1" dirty="0">
                <a:solidFill>
                  <a:schemeClr val="accent2">
                    <a:lumMod val="75000"/>
                  </a:schemeClr>
                </a:solidFill>
                <a:latin typeface="Arial" charset="0"/>
              </a:rPr>
              <a:t>Configurable Store-and-Forward/</a:t>
            </a:r>
            <a:r>
              <a:rPr lang="es-ES" b="1" i="1" dirty="0" err="1">
                <a:solidFill>
                  <a:schemeClr val="accent2">
                    <a:lumMod val="75000"/>
                  </a:schemeClr>
                </a:solidFill>
                <a:latin typeface="Arial" charset="0"/>
              </a:rPr>
              <a:t>Cut-Through</a:t>
            </a:r>
            <a:endParaRPr lang="es-ES" b="1" i="1" dirty="0">
              <a:solidFill>
                <a:schemeClr val="accent2">
                  <a:lumMod val="75000"/>
                </a:schemeClr>
              </a:solidFill>
              <a:latin typeface="Arial" charset="0"/>
            </a:endParaRPr>
          </a:p>
          <a:p>
            <a:pPr lvl="1"/>
            <a:endParaRPr lang="es-ES" sz="3200" b="1" i="1" dirty="0">
              <a:solidFill>
                <a:schemeClr val="accent2">
                  <a:lumMod val="75000"/>
                </a:schemeClr>
              </a:solidFill>
              <a:latin typeface="Arial" charset="0"/>
            </a:endParaRPr>
          </a:p>
          <a:p>
            <a:pPr lvl="1"/>
            <a:endParaRPr lang="es-ES" sz="3200" b="1" i="1" dirty="0">
              <a:solidFill>
                <a:schemeClr val="accent2">
                  <a:lumMod val="75000"/>
                </a:schemeClr>
              </a:solidFill>
              <a:latin typeface="Arial" charset="0"/>
            </a:endParaRPr>
          </a:p>
          <a:p>
            <a:endParaRPr lang="es-ES" sz="4400" b="1" i="1" dirty="0">
              <a:solidFill>
                <a:schemeClr val="accent2">
                  <a:lumMod val="75000"/>
                </a:schemeClr>
              </a:solidFill>
              <a:latin typeface="Arial" charset="0"/>
            </a:endParaRPr>
          </a:p>
        </p:txBody>
      </p:sp>
      <p:graphicFrame>
        <p:nvGraphicFramePr>
          <p:cNvPr id="3074" name="Object 4"/>
          <p:cNvGraphicFramePr>
            <a:graphicFrameLocks noChangeAspect="1"/>
          </p:cNvGraphicFramePr>
          <p:nvPr>
            <p:extLst>
              <p:ext uri="{D42A27DB-BD31-4B8C-83A1-F6EECF244321}">
                <p14:modId xmlns:p14="http://schemas.microsoft.com/office/powerpoint/2010/main" val="3380400625"/>
              </p:ext>
            </p:extLst>
          </p:nvPr>
        </p:nvGraphicFramePr>
        <p:xfrm>
          <a:off x="8193360" y="1916832"/>
          <a:ext cx="1127125" cy="796925"/>
        </p:xfrm>
        <a:graphic>
          <a:graphicData uri="http://schemas.openxmlformats.org/presentationml/2006/ole">
            <mc:AlternateContent xmlns:mc="http://schemas.openxmlformats.org/markup-compatibility/2006">
              <mc:Choice xmlns:v="urn:schemas-microsoft-com:vml" Requires="v">
                <p:oleObj spid="_x0000_s3077" name="Imagen de mapa de bits" r:id="rId4" imgW="730030" imgH="368254" progId="PBrush">
                  <p:embed/>
                </p:oleObj>
              </mc:Choice>
              <mc:Fallback>
                <p:oleObj name="Imagen de mapa de bits" r:id="rId4" imgW="730030" imgH="368254"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3360" y="1916832"/>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18565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415924" y="0"/>
            <a:ext cx="9490076" cy="1152525"/>
          </a:xfrm>
          <a:solidFill>
            <a:schemeClr val="accent2">
              <a:lumMod val="20000"/>
              <a:lumOff val="80000"/>
            </a:schemeClr>
          </a:solidFill>
          <a:ln w="76200">
            <a:solidFill>
              <a:schemeClr val="accent2"/>
            </a:solidFill>
          </a:ln>
        </p:spPr>
        <p:txBody>
          <a:bodyPr/>
          <a:lstStyle/>
          <a:p>
            <a:pPr>
              <a:defRPr/>
            </a:pPr>
            <a:r>
              <a:rPr lang="es-ES_tradnl" i="1" dirty="0">
                <a:solidFill>
                  <a:schemeClr val="accent2">
                    <a:lumMod val="75000"/>
                  </a:schemeClr>
                </a:solidFill>
                <a:effectLst>
                  <a:outerShdw blurRad="38100" dist="38100" dir="2700000" algn="tl">
                    <a:srgbClr val="000000"/>
                  </a:outerShdw>
                </a:effectLst>
                <a:latin typeface="Arial" charset="0"/>
              </a:rPr>
              <a:t>Conmutador (</a:t>
            </a:r>
            <a:r>
              <a:rPr lang="es-ES_tradnl" i="1" dirty="0" err="1">
                <a:solidFill>
                  <a:schemeClr val="accent2">
                    <a:lumMod val="75000"/>
                  </a:schemeClr>
                </a:solidFill>
                <a:effectLst>
                  <a:outerShdw blurRad="38100" dist="38100" dir="2700000" algn="tl">
                    <a:srgbClr val="000000"/>
                  </a:outerShdw>
                </a:effectLst>
                <a:latin typeface="Arial" charset="0"/>
              </a:rPr>
              <a:t>Switch</a:t>
            </a:r>
            <a:r>
              <a:rPr lang="es-ES_tradnl" i="1" dirty="0">
                <a:solidFill>
                  <a:schemeClr val="accent2">
                    <a:lumMod val="75000"/>
                  </a:schemeClr>
                </a:solidFill>
                <a:effectLst>
                  <a:outerShdw blurRad="38100" dist="38100" dir="2700000" algn="tl">
                    <a:srgbClr val="000000"/>
                  </a:outerShdw>
                </a:effectLst>
                <a:latin typeface="Arial" charset="0"/>
              </a:rPr>
              <a:t>)</a:t>
            </a:r>
            <a:endParaRPr lang="es-ES_tradnl" dirty="0">
              <a:solidFill>
                <a:schemeClr val="accent2">
                  <a:lumMod val="75000"/>
                </a:schemeClr>
              </a:solidFill>
            </a:endParaRPr>
          </a:p>
        </p:txBody>
      </p:sp>
      <p:sp>
        <p:nvSpPr>
          <p:cNvPr id="3076" name="Rectangle 3"/>
          <p:cNvSpPr>
            <a:spLocks noGrp="1" noChangeArrowheads="1"/>
          </p:cNvSpPr>
          <p:nvPr>
            <p:ph type="body" idx="1"/>
          </p:nvPr>
        </p:nvSpPr>
        <p:spPr>
          <a:xfrm>
            <a:off x="128464" y="1268760"/>
            <a:ext cx="9649071" cy="5589239"/>
          </a:xfrm>
          <a:solidFill>
            <a:schemeClr val="accent2">
              <a:lumMod val="20000"/>
              <a:lumOff val="80000"/>
            </a:schemeClr>
          </a:solidFill>
          <a:ln w="76200">
            <a:solidFill>
              <a:schemeClr val="accent2">
                <a:lumMod val="75000"/>
              </a:schemeClr>
            </a:solidFill>
          </a:ln>
        </p:spPr>
        <p:txBody>
          <a:bodyPr/>
          <a:lstStyle/>
          <a:p>
            <a:pPr>
              <a:lnSpc>
                <a:spcPct val="90000"/>
              </a:lnSpc>
            </a:pPr>
            <a:r>
              <a:rPr lang="es-ES_tradnl" sz="2800" b="1" i="1" dirty="0">
                <a:latin typeface="Arial" charset="0"/>
              </a:rPr>
              <a:t>Posee una Tabla de Rutas Dinámica que compila direcciones MAC .</a:t>
            </a:r>
          </a:p>
          <a:p>
            <a:pPr>
              <a:lnSpc>
                <a:spcPct val="90000"/>
              </a:lnSpc>
            </a:pPr>
            <a:r>
              <a:rPr lang="es-ES_tradnl" sz="2800" b="1" i="1" dirty="0">
                <a:latin typeface="Arial" charset="0"/>
              </a:rPr>
              <a:t>Se Actualiza sobre la base de las direcciones contenidas en los Paquetes.</a:t>
            </a:r>
          </a:p>
          <a:p>
            <a:pPr>
              <a:lnSpc>
                <a:spcPct val="90000"/>
              </a:lnSpc>
            </a:pPr>
            <a:r>
              <a:rPr lang="es-ES_tradnl" sz="2800" b="1" i="1" dirty="0">
                <a:latin typeface="Arial" charset="0"/>
              </a:rPr>
              <a:t>Cuando un </a:t>
            </a:r>
            <a:r>
              <a:rPr lang="es-ES_tradnl" sz="2800" b="1" i="1" dirty="0" err="1">
                <a:latin typeface="Arial" charset="0"/>
              </a:rPr>
              <a:t>Switch</a:t>
            </a:r>
            <a:r>
              <a:rPr lang="es-ES_tradnl" sz="2800" b="1" i="1" dirty="0">
                <a:latin typeface="Arial" charset="0"/>
              </a:rPr>
              <a:t> recibe un paquete con dirección desconocida lo emite a todas las puertas (</a:t>
            </a:r>
            <a:r>
              <a:rPr lang="es-ES_tradnl" sz="2800" b="1" i="1" dirty="0" err="1">
                <a:latin typeface="Arial" charset="0"/>
              </a:rPr>
              <a:t>Flooding</a:t>
            </a:r>
            <a:r>
              <a:rPr lang="es-ES_tradnl" sz="2800" b="1" i="1" dirty="0">
                <a:latin typeface="Arial" charset="0"/>
              </a:rPr>
              <a:t>).</a:t>
            </a:r>
          </a:p>
          <a:p>
            <a:pPr>
              <a:lnSpc>
                <a:spcPct val="90000"/>
              </a:lnSpc>
            </a:pPr>
            <a:r>
              <a:rPr lang="es-ES_tradnl" sz="2800" b="1" i="1" dirty="0">
                <a:latin typeface="Arial" charset="0"/>
              </a:rPr>
              <a:t>Posee Buffer en momentos de máxima demanda (Cola de Espera).</a:t>
            </a:r>
          </a:p>
          <a:p>
            <a:pPr>
              <a:lnSpc>
                <a:spcPct val="90000"/>
              </a:lnSpc>
            </a:pPr>
            <a:r>
              <a:rPr lang="es-ES_tradnl" sz="2800" b="1" i="1" dirty="0">
                <a:latin typeface="Arial" charset="0"/>
              </a:rPr>
              <a:t>El </a:t>
            </a:r>
            <a:r>
              <a:rPr lang="es-ES_tradnl" sz="2800" b="1" i="1" dirty="0" err="1">
                <a:latin typeface="Arial" charset="0"/>
              </a:rPr>
              <a:t>Overflow</a:t>
            </a:r>
            <a:r>
              <a:rPr lang="es-ES_tradnl" sz="2800" b="1" i="1" dirty="0">
                <a:latin typeface="Arial" charset="0"/>
              </a:rPr>
              <a:t> del Buffer produce descarte de paquetes.</a:t>
            </a:r>
          </a:p>
          <a:p>
            <a:pPr>
              <a:lnSpc>
                <a:spcPct val="90000"/>
              </a:lnSpc>
            </a:pPr>
            <a:r>
              <a:rPr lang="es-ES_tradnl" sz="2800" b="1" i="1" dirty="0">
                <a:latin typeface="Arial" charset="0"/>
              </a:rPr>
              <a:t>Mac Estáticas – Mac Dinámicas</a:t>
            </a:r>
          </a:p>
        </p:txBody>
      </p:sp>
      <p:graphicFrame>
        <p:nvGraphicFramePr>
          <p:cNvPr id="3074" name="Object 4"/>
          <p:cNvGraphicFramePr>
            <a:graphicFrameLocks noChangeAspect="1"/>
          </p:cNvGraphicFramePr>
          <p:nvPr>
            <p:extLst>
              <p:ext uri="{D42A27DB-BD31-4B8C-83A1-F6EECF244321}">
                <p14:modId xmlns:p14="http://schemas.microsoft.com/office/powerpoint/2010/main" val="1457009583"/>
              </p:ext>
            </p:extLst>
          </p:nvPr>
        </p:nvGraphicFramePr>
        <p:xfrm>
          <a:off x="8481392" y="260648"/>
          <a:ext cx="1127125" cy="796925"/>
        </p:xfrm>
        <a:graphic>
          <a:graphicData uri="http://schemas.openxmlformats.org/presentationml/2006/ole">
            <mc:AlternateContent xmlns:mc="http://schemas.openxmlformats.org/markup-compatibility/2006">
              <mc:Choice xmlns:v="urn:schemas-microsoft-com:vml" Requires="v">
                <p:oleObj spid="_x0000_s4101" name="Imagen de mapa de bits" r:id="rId3" imgW="730030" imgH="368254" progId="PBrush">
                  <p:embed/>
                </p:oleObj>
              </mc:Choice>
              <mc:Fallback>
                <p:oleObj name="Imagen de mapa de bits" r:id="rId3" imgW="730030" imgH="368254"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1392" y="260648"/>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14504" y="109699"/>
            <a:ext cx="9550556" cy="1152525"/>
          </a:xfrm>
          <a:solidFill>
            <a:schemeClr val="accent2">
              <a:lumMod val="20000"/>
              <a:lumOff val="80000"/>
            </a:schemeClr>
          </a:solidFill>
          <a:ln w="76200">
            <a:solidFill>
              <a:schemeClr val="accent2">
                <a:lumMod val="75000"/>
              </a:schemeClr>
            </a:solidFill>
          </a:ln>
        </p:spPr>
        <p:txBody>
          <a:bodyPr/>
          <a:lstStyle/>
          <a:p>
            <a:pPr>
              <a:defRPr/>
            </a:pPr>
            <a:r>
              <a:rPr lang="es-ES_tradnl" i="1" dirty="0">
                <a:solidFill>
                  <a:schemeClr val="accent2">
                    <a:lumMod val="75000"/>
                  </a:schemeClr>
                </a:solidFill>
                <a:effectLst>
                  <a:outerShdw blurRad="38100" dist="38100" dir="2700000" algn="tl">
                    <a:srgbClr val="000000"/>
                  </a:outerShdw>
                </a:effectLst>
                <a:latin typeface="Arial" charset="0"/>
              </a:rPr>
              <a:t>Conmutador (</a:t>
            </a:r>
            <a:r>
              <a:rPr lang="es-ES_tradnl" i="1" dirty="0" err="1">
                <a:solidFill>
                  <a:schemeClr val="accent2">
                    <a:lumMod val="75000"/>
                  </a:schemeClr>
                </a:solidFill>
                <a:effectLst>
                  <a:outerShdw blurRad="38100" dist="38100" dir="2700000" algn="tl">
                    <a:srgbClr val="000000"/>
                  </a:outerShdw>
                </a:effectLst>
                <a:latin typeface="Arial" charset="0"/>
              </a:rPr>
              <a:t>Switch</a:t>
            </a:r>
            <a:r>
              <a:rPr lang="es-ES_tradnl" i="1" dirty="0">
                <a:solidFill>
                  <a:schemeClr val="accent2">
                    <a:lumMod val="75000"/>
                  </a:schemeClr>
                </a:solidFill>
                <a:effectLst>
                  <a:outerShdw blurRad="38100" dist="38100" dir="2700000" algn="tl">
                    <a:srgbClr val="000000"/>
                  </a:outerShdw>
                </a:effectLst>
                <a:latin typeface="Arial" charset="0"/>
              </a:rPr>
              <a:t>)</a:t>
            </a:r>
            <a:endParaRPr lang="es-ES_tradnl" dirty="0">
              <a:solidFill>
                <a:schemeClr val="accent2">
                  <a:lumMod val="75000"/>
                </a:schemeClr>
              </a:solidFill>
            </a:endParaRPr>
          </a:p>
        </p:txBody>
      </p:sp>
      <p:graphicFrame>
        <p:nvGraphicFramePr>
          <p:cNvPr id="3074" name="Object 4"/>
          <p:cNvGraphicFramePr>
            <a:graphicFrameLocks noChangeAspect="1"/>
          </p:cNvGraphicFramePr>
          <p:nvPr/>
        </p:nvGraphicFramePr>
        <p:xfrm>
          <a:off x="8229600" y="381000"/>
          <a:ext cx="1127125" cy="796925"/>
        </p:xfrm>
        <a:graphic>
          <a:graphicData uri="http://schemas.openxmlformats.org/presentationml/2006/ole">
            <mc:AlternateContent xmlns:mc="http://schemas.openxmlformats.org/markup-compatibility/2006">
              <mc:Choice xmlns:v="urn:schemas-microsoft-com:vml" Requires="v">
                <p:oleObj spid="_x0000_s5125" name="Imagen de mapa de bits" r:id="rId3" imgW="730030" imgH="368254" progId="PBrush">
                  <p:embed/>
                </p:oleObj>
              </mc:Choice>
              <mc:Fallback>
                <p:oleObj name="Imagen de mapa de bits" r:id="rId3" imgW="730030" imgH="368254"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381000"/>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 name="2 Marcador de contenido"/>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4504" y="1346524"/>
            <a:ext cx="9891495" cy="5511476"/>
          </a:xfrm>
          <a:solidFill>
            <a:srgbClr val="FF9900"/>
          </a:solidFill>
          <a:ln w="76200">
            <a:solidFill>
              <a:schemeClr val="accent2"/>
            </a:solidFill>
            <a:miter lim="800000"/>
            <a:headEnd/>
            <a:tailEnd/>
          </a:ln>
        </p:spPr>
      </p:pic>
    </p:spTree>
    <p:extLst>
      <p:ext uri="{BB962C8B-B14F-4D97-AF65-F5344CB8AC3E}">
        <p14:creationId xmlns:p14="http://schemas.microsoft.com/office/powerpoint/2010/main" val="1985861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209550" y="188913"/>
            <a:ext cx="9386888" cy="1152525"/>
          </a:xfrm>
          <a:solidFill>
            <a:schemeClr val="accent2">
              <a:lumMod val="20000"/>
              <a:lumOff val="80000"/>
            </a:schemeClr>
          </a:solidFill>
          <a:ln w="76200">
            <a:solidFill>
              <a:schemeClr val="accent2">
                <a:lumMod val="75000"/>
              </a:schemeClr>
            </a:solidFill>
          </a:ln>
        </p:spPr>
        <p:txBody>
          <a:bodyPr/>
          <a:lstStyle/>
          <a:p>
            <a:pPr>
              <a:defRPr/>
            </a:pPr>
            <a:r>
              <a:rPr lang="es-ES_tradnl" i="1" dirty="0">
                <a:solidFill>
                  <a:schemeClr val="accent2">
                    <a:lumMod val="75000"/>
                  </a:schemeClr>
                </a:solidFill>
                <a:effectLst>
                  <a:outerShdw blurRad="38100" dist="38100" dir="2700000" algn="tl">
                    <a:srgbClr val="000000"/>
                  </a:outerShdw>
                </a:effectLst>
                <a:latin typeface="Arial" charset="0"/>
              </a:rPr>
              <a:t>Conmutador (</a:t>
            </a:r>
            <a:r>
              <a:rPr lang="es-ES_tradnl" i="1" dirty="0" err="1">
                <a:solidFill>
                  <a:schemeClr val="accent2">
                    <a:lumMod val="75000"/>
                  </a:schemeClr>
                </a:solidFill>
                <a:effectLst>
                  <a:outerShdw blurRad="38100" dist="38100" dir="2700000" algn="tl">
                    <a:srgbClr val="000000"/>
                  </a:outerShdw>
                </a:effectLst>
                <a:latin typeface="Arial" charset="0"/>
              </a:rPr>
              <a:t>Switch</a:t>
            </a:r>
            <a:r>
              <a:rPr lang="es-ES_tradnl" i="1" dirty="0">
                <a:solidFill>
                  <a:schemeClr val="accent2">
                    <a:lumMod val="75000"/>
                  </a:schemeClr>
                </a:solidFill>
                <a:effectLst>
                  <a:outerShdw blurRad="38100" dist="38100" dir="2700000" algn="tl">
                    <a:srgbClr val="000000"/>
                  </a:outerShdw>
                </a:effectLst>
                <a:latin typeface="Arial" charset="0"/>
              </a:rPr>
              <a:t>)</a:t>
            </a:r>
            <a:endParaRPr lang="es-ES_tradnl" dirty="0">
              <a:solidFill>
                <a:schemeClr val="accent2">
                  <a:lumMod val="75000"/>
                </a:schemeClr>
              </a:solidFill>
            </a:endParaRPr>
          </a:p>
        </p:txBody>
      </p:sp>
      <p:graphicFrame>
        <p:nvGraphicFramePr>
          <p:cNvPr id="3074" name="Object 4"/>
          <p:cNvGraphicFramePr>
            <a:graphicFrameLocks noChangeAspect="1"/>
          </p:cNvGraphicFramePr>
          <p:nvPr/>
        </p:nvGraphicFramePr>
        <p:xfrm>
          <a:off x="8229600" y="381000"/>
          <a:ext cx="1127125" cy="796925"/>
        </p:xfrm>
        <a:graphic>
          <a:graphicData uri="http://schemas.openxmlformats.org/presentationml/2006/ole">
            <mc:AlternateContent xmlns:mc="http://schemas.openxmlformats.org/markup-compatibility/2006">
              <mc:Choice xmlns:v="urn:schemas-microsoft-com:vml" Requires="v">
                <p:oleObj spid="_x0000_s6149" name="Imagen de mapa de bits" r:id="rId3" imgW="730030" imgH="368254" progId="PBrush">
                  <p:embed/>
                </p:oleObj>
              </mc:Choice>
              <mc:Fallback>
                <p:oleObj name="Imagen de mapa de bits" r:id="rId3" imgW="730030" imgH="368254"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381000"/>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1 Marcador de contenido"/>
          <p:cNvSpPr>
            <a:spLocks noGrp="1"/>
          </p:cNvSpPr>
          <p:nvPr>
            <p:ph idx="1"/>
          </p:nvPr>
        </p:nvSpPr>
        <p:spPr/>
        <p:txBody>
          <a:bodyPr/>
          <a:lstStyle/>
          <a:p>
            <a:endParaRPr lang="es-AR"/>
          </a:p>
        </p:txBody>
      </p:sp>
      <p:pic>
        <p:nvPicPr>
          <p:cNvPr id="645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50" y="1556792"/>
            <a:ext cx="9279954" cy="5040560"/>
          </a:xfrm>
          <a:prstGeom prst="rect">
            <a:avLst/>
          </a:prstGeom>
          <a:solidFill>
            <a:srgbClr val="FF9900"/>
          </a:solidFill>
          <a:ln w="76200">
            <a:solidFill>
              <a:schemeClr val="accent2"/>
            </a:solidFill>
            <a:miter lim="800000"/>
            <a:headEnd/>
            <a:tailEnd/>
          </a:ln>
        </p:spPr>
      </p:pic>
    </p:spTree>
    <p:extLst>
      <p:ext uri="{BB962C8B-B14F-4D97-AF65-F5344CB8AC3E}">
        <p14:creationId xmlns:p14="http://schemas.microsoft.com/office/powerpoint/2010/main" val="3373360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1026"/>
          <p:cNvSpPr>
            <a:spLocks noGrp="1" noChangeArrowheads="1"/>
          </p:cNvSpPr>
          <p:nvPr>
            <p:ph type="title"/>
          </p:nvPr>
        </p:nvSpPr>
        <p:spPr>
          <a:xfrm>
            <a:off x="488504" y="228600"/>
            <a:ext cx="9034909" cy="1143000"/>
          </a:xfrm>
          <a:solidFill>
            <a:schemeClr val="accent2">
              <a:lumMod val="20000"/>
              <a:lumOff val="80000"/>
            </a:schemeClr>
          </a:solidFill>
          <a:ln w="76200">
            <a:solidFill>
              <a:schemeClr val="accent2">
                <a:lumMod val="75000"/>
              </a:schemeClr>
            </a:solidFill>
          </a:ln>
        </p:spPr>
        <p:txBody>
          <a:bodyPr/>
          <a:lstStyle/>
          <a:p>
            <a:pPr>
              <a:defRPr/>
            </a:pPr>
            <a:r>
              <a:rPr lang="es-ES_tradnl" i="1" dirty="0">
                <a:solidFill>
                  <a:schemeClr val="accent2">
                    <a:lumMod val="75000"/>
                  </a:schemeClr>
                </a:solidFill>
                <a:effectLst>
                  <a:outerShdw blurRad="38100" dist="38100" dir="2700000" algn="tl">
                    <a:srgbClr val="000000"/>
                  </a:outerShdw>
                </a:effectLst>
                <a:latin typeface="Arial" charset="0"/>
              </a:rPr>
              <a:t>Conmutador (</a:t>
            </a:r>
            <a:r>
              <a:rPr lang="es-ES_tradnl" i="1" dirty="0" err="1">
                <a:solidFill>
                  <a:schemeClr val="accent2">
                    <a:lumMod val="75000"/>
                  </a:schemeClr>
                </a:solidFill>
                <a:effectLst>
                  <a:outerShdw blurRad="38100" dist="38100" dir="2700000" algn="tl">
                    <a:srgbClr val="000000"/>
                  </a:outerShdw>
                </a:effectLst>
                <a:latin typeface="Arial" charset="0"/>
              </a:rPr>
              <a:t>Switch</a:t>
            </a:r>
            <a:r>
              <a:rPr lang="es-ES_tradnl" i="1" dirty="0">
                <a:solidFill>
                  <a:schemeClr val="accent2">
                    <a:lumMod val="75000"/>
                  </a:schemeClr>
                </a:solidFill>
                <a:effectLst>
                  <a:outerShdw blurRad="38100" dist="38100" dir="2700000" algn="tl">
                    <a:srgbClr val="000000"/>
                  </a:outerShdw>
                </a:effectLst>
                <a:latin typeface="Arial" charset="0"/>
              </a:rPr>
              <a:t>)</a:t>
            </a:r>
            <a:endParaRPr lang="es-ES_tradnl" dirty="0">
              <a:solidFill>
                <a:schemeClr val="accent2">
                  <a:lumMod val="75000"/>
                </a:schemeClr>
              </a:solidFill>
            </a:endParaRPr>
          </a:p>
        </p:txBody>
      </p:sp>
      <p:graphicFrame>
        <p:nvGraphicFramePr>
          <p:cNvPr id="4098" name="Object 1030"/>
          <p:cNvGraphicFramePr>
            <a:graphicFrameLocks noChangeAspect="1"/>
          </p:cNvGraphicFramePr>
          <p:nvPr>
            <p:extLst>
              <p:ext uri="{D42A27DB-BD31-4B8C-83A1-F6EECF244321}">
                <p14:modId xmlns:p14="http://schemas.microsoft.com/office/powerpoint/2010/main" val="2718924963"/>
              </p:ext>
            </p:extLst>
          </p:nvPr>
        </p:nvGraphicFramePr>
        <p:xfrm>
          <a:off x="304800" y="1524000"/>
          <a:ext cx="4572000" cy="1981200"/>
        </p:xfrm>
        <a:graphic>
          <a:graphicData uri="http://schemas.openxmlformats.org/presentationml/2006/ole">
            <mc:AlternateContent xmlns:mc="http://schemas.openxmlformats.org/markup-compatibility/2006">
              <mc:Choice xmlns:v="urn:schemas-microsoft-com:vml" Requires="v">
                <p:oleObj spid="_x0000_s7179" name="Imagen de mapa de bits" r:id="rId3" imgW="2736508" imgH="1098800" progId="PBrush">
                  <p:embed/>
                </p:oleObj>
              </mc:Choice>
              <mc:Fallback>
                <p:oleObj name="Imagen de mapa de bits" r:id="rId3" imgW="2736508" imgH="1098800" progId="PBrush">
                  <p:embed/>
                  <p:pic>
                    <p:nvPicPr>
                      <p:cNvPr id="0" name="Object 10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524000"/>
                        <a:ext cx="4572000" cy="1981200"/>
                      </a:xfrm>
                      <a:prstGeom prst="rect">
                        <a:avLst/>
                      </a:prstGeom>
                      <a:noFill/>
                      <a:ln>
                        <a:solidFill>
                          <a:schemeClr val="accent2">
                            <a:lumMod val="75000"/>
                          </a:schemeClr>
                        </a:solidFill>
                      </a:ln>
                      <a:effectLst/>
                    </p:spPr>
                  </p:pic>
                </p:oleObj>
              </mc:Fallback>
            </mc:AlternateContent>
          </a:graphicData>
        </a:graphic>
      </p:graphicFrame>
      <p:sp>
        <p:nvSpPr>
          <p:cNvPr id="4102" name="Rectangle 1031"/>
          <p:cNvSpPr>
            <a:spLocks noGrp="1" noChangeArrowheads="1"/>
          </p:cNvSpPr>
          <p:nvPr>
            <p:ph type="body" idx="1"/>
          </p:nvPr>
        </p:nvSpPr>
        <p:spPr>
          <a:xfrm>
            <a:off x="742950" y="5410200"/>
            <a:ext cx="8420100" cy="685800"/>
          </a:xfrm>
        </p:spPr>
        <p:txBody>
          <a:bodyPr/>
          <a:lstStyle/>
          <a:p>
            <a:endParaRPr lang="es-AR"/>
          </a:p>
        </p:txBody>
      </p:sp>
      <p:graphicFrame>
        <p:nvGraphicFramePr>
          <p:cNvPr id="4099" name="Object 1032"/>
          <p:cNvGraphicFramePr>
            <a:graphicFrameLocks noChangeAspect="1"/>
          </p:cNvGraphicFramePr>
          <p:nvPr>
            <p:extLst>
              <p:ext uri="{D42A27DB-BD31-4B8C-83A1-F6EECF244321}">
                <p14:modId xmlns:p14="http://schemas.microsoft.com/office/powerpoint/2010/main" val="2798995473"/>
              </p:ext>
            </p:extLst>
          </p:nvPr>
        </p:nvGraphicFramePr>
        <p:xfrm>
          <a:off x="4876800" y="1524000"/>
          <a:ext cx="4724400" cy="4648200"/>
        </p:xfrm>
        <a:graphic>
          <a:graphicData uri="http://schemas.openxmlformats.org/presentationml/2006/ole">
            <mc:AlternateContent xmlns:mc="http://schemas.openxmlformats.org/markup-compatibility/2006">
              <mc:Choice xmlns:v="urn:schemas-microsoft-com:vml" Requires="v">
                <p:oleObj spid="_x0000_s7180" name="Imagen de mapa de bits" r:id="rId5" imgW="2933851" imgH="2394073" progId="PBrush">
                  <p:embed/>
                </p:oleObj>
              </mc:Choice>
              <mc:Fallback>
                <p:oleObj name="Imagen de mapa de bits" r:id="rId5" imgW="2933851" imgH="2394073" progId="PBrush">
                  <p:embed/>
                  <p:pic>
                    <p:nvPicPr>
                      <p:cNvPr id="0" name="Object 10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1524000"/>
                        <a:ext cx="4724400" cy="4648200"/>
                      </a:xfrm>
                      <a:prstGeom prst="rect">
                        <a:avLst/>
                      </a:prstGeom>
                      <a:noFill/>
                      <a:ln>
                        <a:solidFill>
                          <a:schemeClr val="accent2">
                            <a:lumMod val="75000"/>
                          </a:schemeClr>
                        </a:solidFill>
                      </a:ln>
                      <a:effectLst/>
                    </p:spPr>
                  </p:pic>
                </p:oleObj>
              </mc:Fallback>
            </mc:AlternateContent>
          </a:graphicData>
        </a:graphic>
      </p:graphicFrame>
      <p:graphicFrame>
        <p:nvGraphicFramePr>
          <p:cNvPr id="4100" name="Object 1033"/>
          <p:cNvGraphicFramePr>
            <a:graphicFrameLocks noChangeAspect="1"/>
          </p:cNvGraphicFramePr>
          <p:nvPr>
            <p:extLst>
              <p:ext uri="{D42A27DB-BD31-4B8C-83A1-F6EECF244321}">
                <p14:modId xmlns:p14="http://schemas.microsoft.com/office/powerpoint/2010/main" val="2780793943"/>
              </p:ext>
            </p:extLst>
          </p:nvPr>
        </p:nvGraphicFramePr>
        <p:xfrm>
          <a:off x="304800" y="3429000"/>
          <a:ext cx="4648200" cy="2743200"/>
        </p:xfrm>
        <a:graphic>
          <a:graphicData uri="http://schemas.openxmlformats.org/presentationml/2006/ole">
            <mc:AlternateContent xmlns:mc="http://schemas.openxmlformats.org/markup-compatibility/2006">
              <mc:Choice xmlns:v="urn:schemas-microsoft-com:vml" Requires="v">
                <p:oleObj spid="_x0000_s7181" name="Imagen de mapa de bits" r:id="rId7" imgW="2927500" imgH="1727289" progId="PBrush">
                  <p:embed/>
                </p:oleObj>
              </mc:Choice>
              <mc:Fallback>
                <p:oleObj name="Imagen de mapa de bits" r:id="rId7" imgW="2927500" imgH="1727289" progId="PBrush">
                  <p:embed/>
                  <p:pic>
                    <p:nvPicPr>
                      <p:cNvPr id="0" name="Object 10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3429000"/>
                        <a:ext cx="4648200" cy="2743200"/>
                      </a:xfrm>
                      <a:prstGeom prst="rect">
                        <a:avLst/>
                      </a:prstGeom>
                      <a:noFill/>
                      <a:ln>
                        <a:solidFill>
                          <a:schemeClr val="accent2">
                            <a:lumMod val="75000"/>
                          </a:schemeClr>
                        </a:solidFill>
                      </a:ln>
                      <a:effec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1026"/>
          <p:cNvSpPr>
            <a:spLocks noGrp="1" noChangeArrowheads="1"/>
          </p:cNvSpPr>
          <p:nvPr>
            <p:ph type="ctrTitle"/>
          </p:nvPr>
        </p:nvSpPr>
        <p:spPr>
          <a:xfrm>
            <a:off x="272480" y="476672"/>
            <a:ext cx="9401944" cy="1143000"/>
          </a:xfrm>
          <a:solidFill>
            <a:schemeClr val="accent2">
              <a:lumMod val="20000"/>
              <a:lumOff val="80000"/>
            </a:schemeClr>
          </a:solidFill>
          <a:ln w="76200">
            <a:solidFill>
              <a:schemeClr val="accent2">
                <a:lumMod val="75000"/>
              </a:schemeClr>
            </a:solidFill>
            <a:miter lim="800000"/>
            <a:headEnd/>
            <a:tailEnd/>
          </a:ln>
        </p:spPr>
        <p:txBody>
          <a:bodyPr vert="horz" wrap="square" lIns="91440" tIns="45720" rIns="91440" bIns="45720" numCol="1" anchor="ctr" anchorCtr="0" compatLnSpc="1">
            <a:prstTxWarp prst="textNoShape">
              <a:avLst/>
            </a:prstTxWarp>
          </a:bodyPr>
          <a:lstStyle/>
          <a:p>
            <a:r>
              <a:rPr lang="es-AR" i="1" dirty="0">
                <a:solidFill>
                  <a:schemeClr val="accent2">
                    <a:lumMod val="75000"/>
                  </a:schemeClr>
                </a:solidFill>
                <a:effectLst>
                  <a:outerShdw blurRad="38100" dist="38100" dir="2700000" algn="tl">
                    <a:srgbClr val="000000"/>
                  </a:outerShdw>
                </a:effectLst>
                <a:latin typeface="Arial" charset="0"/>
              </a:rPr>
              <a:t>Segmentación con </a:t>
            </a:r>
            <a:r>
              <a:rPr lang="es-AR" i="1" dirty="0" err="1">
                <a:solidFill>
                  <a:schemeClr val="accent2">
                    <a:lumMod val="75000"/>
                  </a:schemeClr>
                </a:solidFill>
                <a:effectLst>
                  <a:outerShdw blurRad="38100" dist="38100" dir="2700000" algn="tl">
                    <a:srgbClr val="000000"/>
                  </a:outerShdw>
                </a:effectLst>
                <a:latin typeface="Arial" charset="0"/>
              </a:rPr>
              <a:t>Switches</a:t>
            </a:r>
            <a:r>
              <a:rPr lang="es-AR" i="1" dirty="0">
                <a:solidFill>
                  <a:schemeClr val="accent2">
                    <a:lumMod val="75000"/>
                  </a:schemeClr>
                </a:solidFill>
                <a:effectLst>
                  <a:outerShdw blurRad="38100" dist="38100" dir="2700000" algn="tl">
                    <a:srgbClr val="000000"/>
                  </a:outerShdw>
                </a:effectLst>
                <a:latin typeface="Arial" charset="0"/>
              </a:rPr>
              <a:t> - LAN</a:t>
            </a:r>
          </a:p>
        </p:txBody>
      </p:sp>
      <p:sp>
        <p:nvSpPr>
          <p:cNvPr id="5124" name="Rectangle 1027"/>
          <p:cNvSpPr>
            <a:spLocks noGrp="1" noChangeArrowheads="1"/>
          </p:cNvSpPr>
          <p:nvPr>
            <p:ph type="subTitle" idx="1"/>
          </p:nvPr>
        </p:nvSpPr>
        <p:spPr>
          <a:xfrm>
            <a:off x="1524000" y="3886200"/>
            <a:ext cx="6934200" cy="1752600"/>
          </a:xfrm>
        </p:spPr>
        <p:txBody>
          <a:bodyPr/>
          <a:lstStyle/>
          <a:p>
            <a:endParaRPr lang="es-AR"/>
          </a:p>
        </p:txBody>
      </p:sp>
      <p:graphicFrame>
        <p:nvGraphicFramePr>
          <p:cNvPr id="5122" name="Object 1028"/>
          <p:cNvGraphicFramePr>
            <a:graphicFrameLocks noChangeAspect="1"/>
          </p:cNvGraphicFramePr>
          <p:nvPr>
            <p:extLst>
              <p:ext uri="{D42A27DB-BD31-4B8C-83A1-F6EECF244321}">
                <p14:modId xmlns:p14="http://schemas.microsoft.com/office/powerpoint/2010/main" val="1393211007"/>
              </p:ext>
            </p:extLst>
          </p:nvPr>
        </p:nvGraphicFramePr>
        <p:xfrm>
          <a:off x="0" y="3448"/>
          <a:ext cx="9906000" cy="6831013"/>
        </p:xfrm>
        <a:graphic>
          <a:graphicData uri="http://schemas.openxmlformats.org/presentationml/2006/ole">
            <mc:AlternateContent xmlns:mc="http://schemas.openxmlformats.org/markup-compatibility/2006">
              <mc:Choice xmlns:v="urn:schemas-microsoft-com:vml" Requires="v">
                <p:oleObj spid="_x0000_s8197" name="Imagen de mapa de bits" r:id="rId3" imgW="3460928" imgH="3041806" progId="PBrush">
                  <p:embed/>
                </p:oleObj>
              </mc:Choice>
              <mc:Fallback>
                <p:oleObj name="Imagen de mapa de bits" r:id="rId3" imgW="3460928" imgH="3041806" progId="PBrush">
                  <p:embed/>
                  <p:pic>
                    <p:nvPicPr>
                      <p:cNvPr id="0"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48"/>
                        <a:ext cx="9906000" cy="6831013"/>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762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1026"/>
          <p:cNvSpPr>
            <a:spLocks noGrp="1" noChangeArrowheads="1"/>
          </p:cNvSpPr>
          <p:nvPr>
            <p:ph type="title"/>
          </p:nvPr>
        </p:nvSpPr>
        <p:spPr>
          <a:xfrm>
            <a:off x="742950" y="382588"/>
            <a:ext cx="8420100" cy="1143000"/>
          </a:xfrm>
          <a:solidFill>
            <a:schemeClr val="accent2">
              <a:lumMod val="20000"/>
              <a:lumOff val="80000"/>
            </a:schemeClr>
          </a:solidFill>
          <a:ln w="76200">
            <a:solidFill>
              <a:schemeClr val="accent2">
                <a:lumMod val="75000"/>
              </a:schemeClr>
            </a:solidFill>
            <a:miter lim="800000"/>
            <a:headEnd/>
            <a:tailEnd/>
          </a:ln>
        </p:spPr>
        <p:txBody>
          <a:bodyPr vert="horz" wrap="square" lIns="91440" tIns="45720" rIns="91440" bIns="45720" numCol="1" anchor="ctr" anchorCtr="0" compatLnSpc="1">
            <a:prstTxWarp prst="textNoShape">
              <a:avLst/>
            </a:prstTxWarp>
          </a:bodyPr>
          <a:lstStyle/>
          <a:p>
            <a:r>
              <a:rPr lang="es-AR" i="1" dirty="0" err="1">
                <a:solidFill>
                  <a:schemeClr val="accent2">
                    <a:lumMod val="75000"/>
                  </a:schemeClr>
                </a:solidFill>
                <a:effectLst>
                  <a:outerShdw blurRad="38100" dist="38100" dir="2700000" algn="tl">
                    <a:srgbClr val="000000"/>
                  </a:outerShdw>
                </a:effectLst>
                <a:latin typeface="Arial" charset="0"/>
              </a:rPr>
              <a:t>Microcegmentación</a:t>
            </a:r>
            <a:r>
              <a:rPr lang="es-AR" i="1" dirty="0">
                <a:solidFill>
                  <a:schemeClr val="accent2">
                    <a:lumMod val="75000"/>
                  </a:schemeClr>
                </a:solidFill>
                <a:effectLst>
                  <a:outerShdw blurRad="38100" dist="38100" dir="2700000" algn="tl">
                    <a:srgbClr val="000000"/>
                  </a:outerShdw>
                </a:effectLst>
                <a:latin typeface="Arial" charset="0"/>
              </a:rPr>
              <a:t> - </a:t>
            </a:r>
            <a:r>
              <a:rPr lang="es-AR" i="1" dirty="0" err="1">
                <a:solidFill>
                  <a:schemeClr val="accent2">
                    <a:lumMod val="75000"/>
                  </a:schemeClr>
                </a:solidFill>
                <a:effectLst>
                  <a:outerShdw blurRad="38100" dist="38100" dir="2700000" algn="tl">
                    <a:srgbClr val="000000"/>
                  </a:outerShdw>
                </a:effectLst>
                <a:latin typeface="Arial" charset="0"/>
              </a:rPr>
              <a:t>Switch</a:t>
            </a:r>
            <a:endParaRPr lang="es-AR" i="1" dirty="0">
              <a:solidFill>
                <a:schemeClr val="accent2">
                  <a:lumMod val="75000"/>
                </a:schemeClr>
              </a:solidFill>
              <a:effectLst>
                <a:outerShdw blurRad="38100" dist="38100" dir="2700000" algn="tl">
                  <a:srgbClr val="000000"/>
                </a:outerShdw>
              </a:effectLst>
              <a:latin typeface="Arial" charset="0"/>
            </a:endParaRPr>
          </a:p>
        </p:txBody>
      </p:sp>
      <p:sp>
        <p:nvSpPr>
          <p:cNvPr id="6148" name="Rectangle 1027"/>
          <p:cNvSpPr>
            <a:spLocks noGrp="1" noChangeArrowheads="1"/>
          </p:cNvSpPr>
          <p:nvPr>
            <p:ph type="body" idx="1"/>
          </p:nvPr>
        </p:nvSpPr>
        <p:spPr/>
        <p:txBody>
          <a:bodyPr/>
          <a:lstStyle/>
          <a:p>
            <a:endParaRPr lang="es-AR"/>
          </a:p>
        </p:txBody>
      </p:sp>
      <p:graphicFrame>
        <p:nvGraphicFramePr>
          <p:cNvPr id="6146" name="Object 1028"/>
          <p:cNvGraphicFramePr>
            <a:graphicFrameLocks noChangeAspect="1"/>
          </p:cNvGraphicFramePr>
          <p:nvPr>
            <p:extLst>
              <p:ext uri="{D42A27DB-BD31-4B8C-83A1-F6EECF244321}">
                <p14:modId xmlns:p14="http://schemas.microsoft.com/office/powerpoint/2010/main" val="3277369642"/>
              </p:ext>
            </p:extLst>
          </p:nvPr>
        </p:nvGraphicFramePr>
        <p:xfrm>
          <a:off x="-6751" y="0"/>
          <a:ext cx="9906000" cy="6864350"/>
        </p:xfrm>
        <a:graphic>
          <a:graphicData uri="http://schemas.openxmlformats.org/presentationml/2006/ole">
            <mc:AlternateContent xmlns:mc="http://schemas.openxmlformats.org/markup-compatibility/2006">
              <mc:Choice xmlns:v="urn:schemas-microsoft-com:vml" Requires="v">
                <p:oleObj spid="_x0000_s9221" name="Imagen de mapa de bits" r:id="rId3" imgW="3003704" imgH="2552831" progId="PBrush">
                  <p:embed/>
                </p:oleObj>
              </mc:Choice>
              <mc:Fallback>
                <p:oleObj name="Imagen de mapa de bits" r:id="rId3" imgW="3003704" imgH="2552831" progId="PBrush">
                  <p:embed/>
                  <p:pic>
                    <p:nvPicPr>
                      <p:cNvPr id="0"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1" y="0"/>
                        <a:ext cx="9906000" cy="68643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762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ctrTitle"/>
          </p:nvPr>
        </p:nvSpPr>
        <p:spPr>
          <a:xfrm>
            <a:off x="304800" y="188913"/>
            <a:ext cx="9285288" cy="1143000"/>
          </a:xfrm>
          <a:solidFill>
            <a:schemeClr val="accent2">
              <a:lumMod val="20000"/>
              <a:lumOff val="80000"/>
            </a:schemeClr>
          </a:solidFill>
          <a:ln w="76200">
            <a:solidFill>
              <a:schemeClr val="accent2">
                <a:lumMod val="75000"/>
              </a:schemeClr>
            </a:solidFill>
            <a:miter lim="800000"/>
            <a:headEnd/>
            <a:tailEnd/>
          </a:ln>
        </p:spPr>
        <p:txBody>
          <a:bodyPr vert="horz" wrap="square" lIns="91440" tIns="45720" rIns="91440" bIns="45720" numCol="1" anchor="ctr" anchorCtr="0" compatLnSpc="1">
            <a:prstTxWarp prst="textNoShape">
              <a:avLst/>
            </a:prstTxWarp>
          </a:bodyPr>
          <a:lstStyle/>
          <a:p>
            <a:r>
              <a:rPr lang="es-MX" i="1">
                <a:solidFill>
                  <a:schemeClr val="accent2">
                    <a:lumMod val="75000"/>
                  </a:schemeClr>
                </a:solidFill>
                <a:effectLst>
                  <a:outerShdw blurRad="38100" dist="38100" dir="2700000" algn="tl">
                    <a:srgbClr val="000000"/>
                  </a:outerShdw>
                </a:effectLst>
                <a:latin typeface="Arial" charset="0"/>
              </a:rPr>
              <a:t>Beneficios de la Comnutación</a:t>
            </a:r>
            <a:endParaRPr lang="es-AR" i="1">
              <a:solidFill>
                <a:schemeClr val="accent2">
                  <a:lumMod val="75000"/>
                </a:schemeClr>
              </a:solidFill>
              <a:effectLst>
                <a:outerShdw blurRad="38100" dist="38100" dir="2700000" algn="tl">
                  <a:srgbClr val="000000"/>
                </a:outerShdw>
              </a:effectLst>
              <a:latin typeface="Arial" charset="0"/>
            </a:endParaRPr>
          </a:p>
        </p:txBody>
      </p:sp>
      <p:graphicFrame>
        <p:nvGraphicFramePr>
          <p:cNvPr id="7170" name="Object 4"/>
          <p:cNvGraphicFramePr>
            <a:graphicFrameLocks noChangeAspect="1"/>
          </p:cNvGraphicFramePr>
          <p:nvPr>
            <p:extLst>
              <p:ext uri="{D42A27DB-BD31-4B8C-83A1-F6EECF244321}">
                <p14:modId xmlns:p14="http://schemas.microsoft.com/office/powerpoint/2010/main" val="3990750968"/>
              </p:ext>
            </p:extLst>
          </p:nvPr>
        </p:nvGraphicFramePr>
        <p:xfrm>
          <a:off x="304800" y="1412875"/>
          <a:ext cx="9601200" cy="3810000"/>
        </p:xfrm>
        <a:graphic>
          <a:graphicData uri="http://schemas.openxmlformats.org/presentationml/2006/ole">
            <mc:AlternateContent xmlns:mc="http://schemas.openxmlformats.org/markup-compatibility/2006">
              <mc:Choice xmlns:v="urn:schemas-microsoft-com:vml" Requires="v">
                <p:oleObj spid="_x0000_s10245" name="Imagen de mapa de bits" r:id="rId3" imgW="1924149" imgH="615982" progId="PBrush">
                  <p:embed/>
                </p:oleObj>
              </mc:Choice>
              <mc:Fallback>
                <p:oleObj name="Imagen de mapa de bits" r:id="rId3" imgW="1924149" imgH="615982"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412875"/>
                        <a:ext cx="9601200" cy="3810000"/>
                      </a:xfrm>
                      <a:prstGeom prst="rect">
                        <a:avLst/>
                      </a:prstGeom>
                      <a:noFill/>
                      <a:ln w="76200">
                        <a:solidFill>
                          <a:schemeClr val="accent2">
                            <a:lumMod val="75000"/>
                          </a:schemeClr>
                        </a:solidFill>
                      </a:ln>
                      <a:effectLst/>
                    </p:spPr>
                  </p:pic>
                </p:oleObj>
              </mc:Fallback>
            </mc:AlternateContent>
          </a:graphicData>
        </a:graphic>
      </p:graphicFrame>
      <p:pic>
        <p:nvPicPr>
          <p:cNvPr id="7172" name="Picture 5"/>
          <p:cNvPicPr>
            <a:picLocks noChangeAspect="1" noChangeArrowheads="1"/>
          </p:cNvPicPr>
          <p:nvPr/>
        </p:nvPicPr>
        <p:blipFill>
          <a:blip r:embed="rId5" cstate="print"/>
          <a:srcRect/>
          <a:stretch>
            <a:fillRect/>
          </a:stretch>
        </p:blipFill>
        <p:spPr bwMode="auto">
          <a:xfrm>
            <a:off x="1678856" y="4697413"/>
            <a:ext cx="6537176" cy="2160587"/>
          </a:xfrm>
          <a:prstGeom prst="rect">
            <a:avLst/>
          </a:prstGeom>
          <a:noFill/>
          <a:ln w="76200">
            <a:solidFill>
              <a:schemeClr val="accent2">
                <a:lumMod val="75000"/>
              </a:schemeClr>
            </a:solid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415925" y="188913"/>
            <a:ext cx="9180513" cy="1152525"/>
          </a:xfrm>
          <a:solidFill>
            <a:schemeClr val="accent2">
              <a:lumMod val="20000"/>
              <a:lumOff val="80000"/>
            </a:schemeClr>
          </a:solidFill>
          <a:ln w="76200">
            <a:solidFill>
              <a:schemeClr val="accent2">
                <a:lumMod val="75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i="1">
                <a:solidFill>
                  <a:schemeClr val="accent2">
                    <a:lumMod val="75000"/>
                  </a:schemeClr>
                </a:solidFill>
                <a:effectLst>
                  <a:outerShdw blurRad="38100" dist="38100" dir="2700000" algn="tl">
                    <a:srgbClr val="000000"/>
                  </a:outerShdw>
                </a:effectLst>
                <a:latin typeface="Arial" charset="0"/>
              </a:rPr>
              <a:t>Conmutador (Switch)</a:t>
            </a:r>
          </a:p>
        </p:txBody>
      </p:sp>
      <p:sp>
        <p:nvSpPr>
          <p:cNvPr id="3076" name="Rectangle 3"/>
          <p:cNvSpPr>
            <a:spLocks noGrp="1" noChangeArrowheads="1"/>
          </p:cNvSpPr>
          <p:nvPr>
            <p:ph type="body" idx="1"/>
          </p:nvPr>
        </p:nvSpPr>
        <p:spPr>
          <a:xfrm>
            <a:off x="415925" y="1484313"/>
            <a:ext cx="9144000" cy="4895850"/>
          </a:xfrm>
          <a:solidFill>
            <a:schemeClr val="accent2">
              <a:lumMod val="20000"/>
              <a:lumOff val="80000"/>
            </a:schemeClr>
          </a:solidFill>
          <a:ln w="76200">
            <a:solidFill>
              <a:schemeClr val="accent2">
                <a:lumMod val="75000"/>
              </a:schemeClr>
            </a:solidFill>
          </a:ln>
        </p:spPr>
        <p:txBody>
          <a:bodyPr/>
          <a:lstStyle/>
          <a:p>
            <a:pPr>
              <a:lnSpc>
                <a:spcPct val="90000"/>
              </a:lnSpc>
            </a:pPr>
            <a:r>
              <a:rPr lang="es-ES_tradnl" sz="6000" b="1" i="1" dirty="0">
                <a:solidFill>
                  <a:schemeClr val="accent2">
                    <a:lumMod val="75000"/>
                  </a:schemeClr>
                </a:solidFill>
                <a:latin typeface="Arial" charset="0"/>
              </a:rPr>
              <a:t>Monitoreo Remoto.</a:t>
            </a:r>
          </a:p>
          <a:p>
            <a:pPr>
              <a:lnSpc>
                <a:spcPct val="90000"/>
              </a:lnSpc>
            </a:pPr>
            <a:r>
              <a:rPr lang="es-ES_tradnl" sz="6000" b="1" i="1" dirty="0" err="1">
                <a:solidFill>
                  <a:schemeClr val="accent2">
                    <a:lumMod val="75000"/>
                  </a:schemeClr>
                </a:solidFill>
                <a:latin typeface="Arial" charset="0"/>
              </a:rPr>
              <a:t>VLans</a:t>
            </a:r>
            <a:r>
              <a:rPr lang="es-ES_tradnl" sz="6000" b="1" i="1" dirty="0">
                <a:solidFill>
                  <a:schemeClr val="accent2">
                    <a:lumMod val="75000"/>
                  </a:schemeClr>
                </a:solidFill>
                <a:latin typeface="Arial" charset="0"/>
              </a:rPr>
              <a:t> – Port Swiching.</a:t>
            </a:r>
          </a:p>
          <a:p>
            <a:pPr>
              <a:lnSpc>
                <a:spcPct val="90000"/>
              </a:lnSpc>
            </a:pPr>
            <a:r>
              <a:rPr lang="es-ES_tradnl" sz="6000" b="1" i="1" dirty="0" err="1">
                <a:solidFill>
                  <a:schemeClr val="accent2">
                    <a:lumMod val="75000"/>
                  </a:schemeClr>
                </a:solidFill>
                <a:latin typeface="Arial" charset="0"/>
              </a:rPr>
              <a:t>Tagged</a:t>
            </a:r>
            <a:r>
              <a:rPr lang="es-ES_tradnl" sz="6000" b="1" i="1" dirty="0">
                <a:solidFill>
                  <a:schemeClr val="accent2">
                    <a:lumMod val="75000"/>
                  </a:schemeClr>
                </a:solidFill>
                <a:latin typeface="Arial" charset="0"/>
              </a:rPr>
              <a:t> </a:t>
            </a:r>
            <a:r>
              <a:rPr lang="es-ES_tradnl" sz="6000" b="1" i="1" dirty="0" err="1">
                <a:solidFill>
                  <a:schemeClr val="accent2">
                    <a:lumMod val="75000"/>
                  </a:schemeClr>
                </a:solidFill>
                <a:latin typeface="Arial" charset="0"/>
              </a:rPr>
              <a:t>Vlans</a:t>
            </a:r>
            <a:r>
              <a:rPr lang="es-ES_tradnl" sz="6000" b="1" i="1" dirty="0">
                <a:solidFill>
                  <a:schemeClr val="accent2">
                    <a:lumMod val="75000"/>
                  </a:schemeClr>
                </a:solidFill>
                <a:latin typeface="Arial" charset="0"/>
              </a:rPr>
              <a:t>.</a:t>
            </a:r>
          </a:p>
          <a:p>
            <a:r>
              <a:rPr lang="es-ES" sz="4800" b="1" i="1" dirty="0">
                <a:solidFill>
                  <a:schemeClr val="accent2">
                    <a:lumMod val="75000"/>
                  </a:schemeClr>
                </a:solidFill>
                <a:latin typeface="Arial" charset="0"/>
              </a:rPr>
              <a:t>Port </a:t>
            </a:r>
            <a:r>
              <a:rPr lang="es-ES" sz="4800" b="1" i="1" dirty="0" err="1">
                <a:solidFill>
                  <a:schemeClr val="accent2">
                    <a:lumMod val="75000"/>
                  </a:schemeClr>
                </a:solidFill>
                <a:latin typeface="Arial" charset="0"/>
              </a:rPr>
              <a:t>Switch</a:t>
            </a:r>
            <a:r>
              <a:rPr lang="es-ES" sz="4800" b="1" i="1" dirty="0">
                <a:solidFill>
                  <a:schemeClr val="accent2">
                    <a:lumMod val="75000"/>
                  </a:schemeClr>
                </a:solidFill>
                <a:latin typeface="Arial" charset="0"/>
              </a:rPr>
              <a:t> – </a:t>
            </a:r>
            <a:r>
              <a:rPr lang="es-ES_tradnl" sz="4800" b="1" i="1" dirty="0" err="1">
                <a:solidFill>
                  <a:schemeClr val="accent2">
                    <a:lumMod val="75000"/>
                  </a:schemeClr>
                </a:solidFill>
                <a:latin typeface="Arial" charset="0"/>
              </a:rPr>
              <a:t>Tagged</a:t>
            </a:r>
            <a:r>
              <a:rPr lang="es-ES_tradnl" sz="4800" b="1" i="1" dirty="0">
                <a:solidFill>
                  <a:schemeClr val="accent2">
                    <a:lumMod val="75000"/>
                  </a:schemeClr>
                </a:solidFill>
                <a:latin typeface="Arial" charset="0"/>
              </a:rPr>
              <a:t>.</a:t>
            </a:r>
            <a:endParaRPr lang="es-ES" sz="4800" b="1" i="1" dirty="0">
              <a:solidFill>
                <a:schemeClr val="accent2">
                  <a:lumMod val="75000"/>
                </a:schemeClr>
              </a:solidFill>
              <a:latin typeface="Arial" charset="0"/>
            </a:endParaRPr>
          </a:p>
        </p:txBody>
      </p:sp>
      <p:graphicFrame>
        <p:nvGraphicFramePr>
          <p:cNvPr id="3074" name="Object 4"/>
          <p:cNvGraphicFramePr>
            <a:graphicFrameLocks noChangeAspect="1"/>
          </p:cNvGraphicFramePr>
          <p:nvPr/>
        </p:nvGraphicFramePr>
        <p:xfrm>
          <a:off x="8229600" y="381000"/>
          <a:ext cx="1127125" cy="796925"/>
        </p:xfrm>
        <a:graphic>
          <a:graphicData uri="http://schemas.openxmlformats.org/presentationml/2006/ole">
            <mc:AlternateContent xmlns:mc="http://schemas.openxmlformats.org/markup-compatibility/2006">
              <mc:Choice xmlns:v="urn:schemas-microsoft-com:vml" Requires="v">
                <p:oleObj spid="_x0000_s11269" name="Imagen de mapa de bits" r:id="rId3" imgW="730030" imgH="368254" progId="PBrush">
                  <p:embed/>
                </p:oleObj>
              </mc:Choice>
              <mc:Fallback>
                <p:oleObj name="Imagen de mapa de bits" r:id="rId3" imgW="730030" imgH="368254"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381000"/>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70374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subTitle" idx="4294967295"/>
          </p:nvPr>
        </p:nvSpPr>
        <p:spPr>
          <a:xfrm>
            <a:off x="1136576" y="4077072"/>
            <a:ext cx="7776864" cy="2533129"/>
          </a:xfrm>
          <a:solidFill>
            <a:schemeClr val="accent2">
              <a:lumMod val="20000"/>
              <a:lumOff val="80000"/>
            </a:schemeClr>
          </a:solidFill>
          <a:ln w="76200">
            <a:solidFill>
              <a:schemeClr val="accent2">
                <a:lumMod val="75000"/>
              </a:schemeClr>
            </a:solidFill>
          </a:ln>
        </p:spPr>
        <p:txBody>
          <a:bodyPr/>
          <a:lstStyle/>
          <a:p>
            <a:pPr marL="0" indent="0" algn="ctr">
              <a:lnSpc>
                <a:spcPct val="90000"/>
              </a:lnSpc>
              <a:buNone/>
            </a:pPr>
            <a:r>
              <a:rPr lang="es-ES_tradnl" sz="2800" b="1" i="1" dirty="0">
                <a:solidFill>
                  <a:srgbClr val="333399"/>
                </a:solidFill>
                <a:latin typeface="Arial" charset="0"/>
              </a:rPr>
              <a:t>Mg. PABLO ALEJANDRO LENA</a:t>
            </a:r>
          </a:p>
          <a:p>
            <a:pPr marL="0" indent="0" algn="ctr">
              <a:lnSpc>
                <a:spcPct val="90000"/>
              </a:lnSpc>
              <a:buNone/>
            </a:pPr>
            <a:r>
              <a:rPr lang="es-ES_tradnl" sz="2800" b="1" i="1" dirty="0">
                <a:solidFill>
                  <a:srgbClr val="333399"/>
                </a:solidFill>
                <a:latin typeface="Arial" charset="0"/>
              </a:rPr>
              <a:t>plena@unlam.edu.ar </a:t>
            </a:r>
          </a:p>
          <a:p>
            <a:pPr marL="0" indent="0" algn="ctr">
              <a:lnSpc>
                <a:spcPct val="90000"/>
              </a:lnSpc>
              <a:buNone/>
            </a:pPr>
            <a:r>
              <a:rPr lang="es-ES" sz="2800" b="1" i="1" dirty="0">
                <a:solidFill>
                  <a:srgbClr val="333399"/>
                </a:solidFill>
                <a:latin typeface="Arial" charset="0"/>
              </a:rPr>
              <a:t>Ing. MARIO KRAJNIK</a:t>
            </a:r>
          </a:p>
          <a:p>
            <a:pPr marL="0" indent="0" algn="ctr">
              <a:lnSpc>
                <a:spcPct val="90000"/>
              </a:lnSpc>
              <a:buNone/>
            </a:pPr>
            <a:r>
              <a:rPr lang="es-ES" sz="2800" b="1" i="1" dirty="0">
                <a:solidFill>
                  <a:srgbClr val="333399"/>
                </a:solidFill>
                <a:latin typeface="Arial" charset="0"/>
              </a:rPr>
              <a:t>mariokrajnik@yahoo.com.ar</a:t>
            </a:r>
          </a:p>
          <a:p>
            <a:pPr marL="0" indent="0" algn="ctr">
              <a:lnSpc>
                <a:spcPct val="90000"/>
              </a:lnSpc>
              <a:buNone/>
            </a:pPr>
            <a:r>
              <a:rPr lang="es-AR" sz="3600" b="1" i="1" dirty="0">
                <a:solidFill>
                  <a:srgbClr val="333399"/>
                </a:solidFill>
                <a:latin typeface="Arial" charset="0"/>
              </a:rPr>
              <a:t>2022</a:t>
            </a:r>
          </a:p>
        </p:txBody>
      </p:sp>
      <p:sp>
        <p:nvSpPr>
          <p:cNvPr id="5123" name="Rectangle 3"/>
          <p:cNvSpPr>
            <a:spLocks noGrp="1" noChangeArrowheads="1"/>
          </p:cNvSpPr>
          <p:nvPr>
            <p:ph type="ctrTitle" idx="4294967295"/>
          </p:nvPr>
        </p:nvSpPr>
        <p:spPr>
          <a:xfrm>
            <a:off x="388962" y="836712"/>
            <a:ext cx="9204325" cy="2520280"/>
          </a:xfrm>
          <a:solidFill>
            <a:schemeClr val="accent2">
              <a:lumMod val="20000"/>
              <a:lumOff val="80000"/>
            </a:schemeClr>
          </a:solidFill>
          <a:ln w="76200" cap="flat" algn="ctr">
            <a:solidFill>
              <a:schemeClr val="accent2">
                <a:lumMod val="75000"/>
              </a:schemeClr>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415925" y="188913"/>
            <a:ext cx="9180513" cy="1223863"/>
          </a:xfrm>
          <a:solidFill>
            <a:schemeClr val="accent2">
              <a:lumMod val="20000"/>
              <a:lumOff val="80000"/>
            </a:schemeClr>
          </a:solidFill>
          <a:ln w="76200">
            <a:solidFill>
              <a:schemeClr val="accent2">
                <a:lumMod val="75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i="1" dirty="0">
                <a:solidFill>
                  <a:schemeClr val="accent2">
                    <a:lumMod val="75000"/>
                  </a:schemeClr>
                </a:solidFill>
                <a:effectLst>
                  <a:outerShdw blurRad="38100" dist="38100" dir="2700000" algn="tl">
                    <a:srgbClr val="000000"/>
                  </a:outerShdw>
                </a:effectLst>
                <a:latin typeface="Arial" charset="0"/>
              </a:rPr>
              <a:t>Conmutador (</a:t>
            </a:r>
            <a:r>
              <a:rPr lang="es-ES_tradnl" i="1" dirty="0" err="1">
                <a:solidFill>
                  <a:schemeClr val="accent2">
                    <a:lumMod val="75000"/>
                  </a:schemeClr>
                </a:solidFill>
                <a:effectLst>
                  <a:outerShdw blurRad="38100" dist="38100" dir="2700000" algn="tl">
                    <a:srgbClr val="000000"/>
                  </a:outerShdw>
                </a:effectLst>
                <a:latin typeface="Arial" charset="0"/>
              </a:rPr>
              <a:t>Switch</a:t>
            </a:r>
            <a:r>
              <a:rPr lang="es-ES_tradnl" i="1" dirty="0">
                <a:solidFill>
                  <a:schemeClr val="accent2">
                    <a:lumMod val="75000"/>
                  </a:schemeClr>
                </a:solidFill>
                <a:effectLst>
                  <a:outerShdw blurRad="38100" dist="38100" dir="2700000" algn="tl">
                    <a:srgbClr val="000000"/>
                  </a:outerShdw>
                </a:effectLst>
                <a:latin typeface="Arial" charset="0"/>
              </a:rPr>
              <a:t>)</a:t>
            </a:r>
            <a:br>
              <a:rPr lang="es-ES_tradnl" i="1" dirty="0">
                <a:solidFill>
                  <a:schemeClr val="accent2">
                    <a:lumMod val="75000"/>
                  </a:schemeClr>
                </a:solidFill>
                <a:effectLst>
                  <a:outerShdw blurRad="38100" dist="38100" dir="2700000" algn="tl">
                    <a:srgbClr val="000000"/>
                  </a:outerShdw>
                </a:effectLst>
                <a:latin typeface="Arial" charset="0"/>
              </a:rPr>
            </a:br>
            <a:r>
              <a:rPr lang="es-ES" b="1" i="1" dirty="0" err="1">
                <a:solidFill>
                  <a:schemeClr val="accent2">
                    <a:lumMod val="75000"/>
                  </a:schemeClr>
                </a:solidFill>
                <a:latin typeface="Arial" charset="0"/>
              </a:rPr>
              <a:t>Stackable</a:t>
            </a:r>
            <a:r>
              <a:rPr lang="es-ES" b="1" i="1" dirty="0">
                <a:solidFill>
                  <a:schemeClr val="accent2">
                    <a:lumMod val="75000"/>
                  </a:schemeClr>
                </a:solidFill>
                <a:latin typeface="Arial" charset="0"/>
              </a:rPr>
              <a:t> </a:t>
            </a:r>
            <a:r>
              <a:rPr lang="es-ES" b="1" i="1" dirty="0" err="1">
                <a:solidFill>
                  <a:schemeClr val="accent2">
                    <a:lumMod val="75000"/>
                  </a:schemeClr>
                </a:solidFill>
                <a:latin typeface="Arial" charset="0"/>
              </a:rPr>
              <a:t>Switch</a:t>
            </a:r>
            <a:endParaRPr lang="es-ES_tradnl" i="1" dirty="0">
              <a:solidFill>
                <a:schemeClr val="accent2">
                  <a:lumMod val="75000"/>
                </a:schemeClr>
              </a:solidFill>
              <a:effectLst>
                <a:outerShdw blurRad="38100" dist="38100" dir="2700000" algn="tl">
                  <a:srgbClr val="000000"/>
                </a:outerShdw>
              </a:effectLst>
              <a:latin typeface="Arial" charset="0"/>
            </a:endParaRPr>
          </a:p>
        </p:txBody>
      </p:sp>
      <p:sp>
        <p:nvSpPr>
          <p:cNvPr id="3076" name="Rectangle 3"/>
          <p:cNvSpPr>
            <a:spLocks noGrp="1" noChangeArrowheads="1"/>
          </p:cNvSpPr>
          <p:nvPr>
            <p:ph type="body" idx="1"/>
          </p:nvPr>
        </p:nvSpPr>
        <p:spPr>
          <a:xfrm>
            <a:off x="200472" y="1604863"/>
            <a:ext cx="4249043" cy="4919787"/>
          </a:xfrm>
          <a:solidFill>
            <a:schemeClr val="accent2">
              <a:lumMod val="20000"/>
              <a:lumOff val="80000"/>
            </a:schemeClr>
          </a:solidFill>
          <a:ln w="76200">
            <a:solidFill>
              <a:schemeClr val="accent2">
                <a:lumMod val="75000"/>
              </a:schemeClr>
            </a:solidFill>
          </a:ln>
        </p:spPr>
        <p:txBody>
          <a:bodyPr/>
          <a:lstStyle/>
          <a:p>
            <a:pPr>
              <a:lnSpc>
                <a:spcPct val="90000"/>
              </a:lnSpc>
            </a:pPr>
            <a:r>
              <a:rPr lang="es-ES" b="1"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Agrupar varios </a:t>
            </a:r>
            <a:r>
              <a:rPr lang="es-ES" b="1" i="1" dirty="0" err="1">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Switchs</a:t>
            </a:r>
            <a:r>
              <a:rPr lang="es-ES" b="1"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de manera que cara la red aparentan ser un solo dispositivo</a:t>
            </a:r>
            <a:r>
              <a:rPr lang="es-ES_tradnl" b="1"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p>
          <a:p>
            <a:r>
              <a:rPr lang="es-ES" sz="2400" b="1"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Escalar el tamaño de los a las necesidades de la red.</a:t>
            </a:r>
          </a:p>
          <a:p>
            <a:r>
              <a:rPr lang="es-ES" sz="2400" b="1"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Gestión unificada.</a:t>
            </a:r>
          </a:p>
          <a:p>
            <a:r>
              <a:rPr lang="es-ES" sz="2400" b="1"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Proporciona redundancia en las comunicaciones.</a:t>
            </a:r>
          </a:p>
          <a:p>
            <a:pPr>
              <a:lnSpc>
                <a:spcPct val="90000"/>
              </a:lnSpc>
            </a:pPr>
            <a:endParaRPr lang="es-ES_tradnl" sz="4800" b="1"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nSpc>
                <a:spcPct val="90000"/>
              </a:lnSpc>
            </a:pPr>
            <a:endParaRPr lang="es-ES" sz="4800" b="1" i="1" dirty="0">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aphicFrame>
        <p:nvGraphicFramePr>
          <p:cNvPr id="3074" name="Object 4"/>
          <p:cNvGraphicFramePr>
            <a:graphicFrameLocks noChangeAspect="1"/>
          </p:cNvGraphicFramePr>
          <p:nvPr/>
        </p:nvGraphicFramePr>
        <p:xfrm>
          <a:off x="8229600" y="381000"/>
          <a:ext cx="1127125" cy="796925"/>
        </p:xfrm>
        <a:graphic>
          <a:graphicData uri="http://schemas.openxmlformats.org/presentationml/2006/ole">
            <mc:AlternateContent xmlns:mc="http://schemas.openxmlformats.org/markup-compatibility/2006">
              <mc:Choice xmlns:v="urn:schemas-microsoft-com:vml" Requires="v">
                <p:oleObj spid="_x0000_s12293" name="Imagen de mapa de bits" r:id="rId4" imgW="730030" imgH="368254" progId="PBrush">
                  <p:embed/>
                </p:oleObj>
              </mc:Choice>
              <mc:Fallback>
                <p:oleObj name="Imagen de mapa de bits" r:id="rId4" imgW="730030" imgH="368254" progId="PBrush">
                  <p:embed/>
                  <p:pic>
                    <p:nvPicPr>
                      <p:cNvPr id="307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9600" y="381000"/>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Imagen 1"/>
          <p:cNvPicPr>
            <a:picLocks noChangeAspect="1"/>
          </p:cNvPicPr>
          <p:nvPr/>
        </p:nvPicPr>
        <p:blipFill>
          <a:blip r:embed="rId6"/>
          <a:stretch>
            <a:fillRect/>
          </a:stretch>
        </p:blipFill>
        <p:spPr>
          <a:xfrm>
            <a:off x="4664967" y="1556569"/>
            <a:ext cx="5219700" cy="2514600"/>
          </a:xfrm>
          <a:prstGeom prst="rect">
            <a:avLst/>
          </a:prstGeom>
          <a:solidFill>
            <a:schemeClr val="accent2">
              <a:lumMod val="20000"/>
              <a:lumOff val="80000"/>
            </a:schemeClr>
          </a:solidFill>
          <a:ln w="76200">
            <a:solidFill>
              <a:schemeClr val="accent2">
                <a:lumMod val="75000"/>
              </a:schemeClr>
            </a:solidFill>
            <a:miter lim="800000"/>
            <a:headEnd/>
            <a:tailEnd/>
          </a:ln>
        </p:spPr>
      </p:pic>
      <p:pic>
        <p:nvPicPr>
          <p:cNvPr id="3" name="Imagen 2"/>
          <p:cNvPicPr>
            <a:picLocks noChangeAspect="1"/>
          </p:cNvPicPr>
          <p:nvPr/>
        </p:nvPicPr>
        <p:blipFill>
          <a:blip r:embed="rId7"/>
          <a:stretch>
            <a:fillRect/>
          </a:stretch>
        </p:blipFill>
        <p:spPr>
          <a:xfrm>
            <a:off x="4698074" y="4141276"/>
            <a:ext cx="5186593" cy="2383374"/>
          </a:xfrm>
          <a:prstGeom prst="rect">
            <a:avLst/>
          </a:prstGeom>
          <a:solidFill>
            <a:schemeClr val="accent2">
              <a:lumMod val="20000"/>
              <a:lumOff val="80000"/>
            </a:schemeClr>
          </a:solidFill>
          <a:ln w="76200">
            <a:solidFill>
              <a:schemeClr val="accent2">
                <a:lumMod val="75000"/>
              </a:schemeClr>
            </a:solidFill>
            <a:miter lim="800000"/>
            <a:headEnd/>
            <a:tailEnd/>
          </a:ln>
        </p:spPr>
      </p:pic>
    </p:spTree>
    <p:extLst>
      <p:ext uri="{BB962C8B-B14F-4D97-AF65-F5344CB8AC3E}">
        <p14:creationId xmlns:p14="http://schemas.microsoft.com/office/powerpoint/2010/main" val="280536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415925" y="188913"/>
            <a:ext cx="9180513" cy="1223863"/>
          </a:xfrm>
          <a:solidFill>
            <a:schemeClr val="accent2">
              <a:lumMod val="20000"/>
              <a:lumOff val="80000"/>
            </a:schemeClr>
          </a:solidFill>
          <a:ln w="76200">
            <a:solidFill>
              <a:schemeClr val="accent2">
                <a:lumMod val="75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i="1" dirty="0">
                <a:solidFill>
                  <a:schemeClr val="accent2">
                    <a:lumMod val="75000"/>
                  </a:schemeClr>
                </a:solidFill>
                <a:effectLst>
                  <a:outerShdw blurRad="38100" dist="38100" dir="2700000" algn="tl">
                    <a:srgbClr val="000000"/>
                  </a:outerShdw>
                </a:effectLst>
                <a:latin typeface="Arial" charset="0"/>
              </a:rPr>
              <a:t>Conmutador (</a:t>
            </a:r>
            <a:r>
              <a:rPr lang="es-ES_tradnl" i="1" dirty="0" err="1">
                <a:solidFill>
                  <a:schemeClr val="accent2">
                    <a:lumMod val="75000"/>
                  </a:schemeClr>
                </a:solidFill>
                <a:effectLst>
                  <a:outerShdw blurRad="38100" dist="38100" dir="2700000" algn="tl">
                    <a:srgbClr val="000000"/>
                  </a:outerShdw>
                </a:effectLst>
                <a:latin typeface="Arial" charset="0"/>
              </a:rPr>
              <a:t>Switch</a:t>
            </a:r>
            <a:r>
              <a:rPr lang="es-ES_tradnl" i="1" dirty="0">
                <a:solidFill>
                  <a:schemeClr val="accent2">
                    <a:lumMod val="75000"/>
                  </a:schemeClr>
                </a:solidFill>
                <a:effectLst>
                  <a:outerShdw blurRad="38100" dist="38100" dir="2700000" algn="tl">
                    <a:srgbClr val="000000"/>
                  </a:outerShdw>
                </a:effectLst>
                <a:latin typeface="Arial" charset="0"/>
              </a:rPr>
              <a:t>)</a:t>
            </a:r>
            <a:br>
              <a:rPr lang="es-ES_tradnl" i="1" dirty="0">
                <a:solidFill>
                  <a:schemeClr val="accent2">
                    <a:lumMod val="75000"/>
                  </a:schemeClr>
                </a:solidFill>
                <a:effectLst>
                  <a:outerShdw blurRad="38100" dist="38100" dir="2700000" algn="tl">
                    <a:srgbClr val="000000"/>
                  </a:outerShdw>
                </a:effectLst>
                <a:latin typeface="Arial" charset="0"/>
              </a:rPr>
            </a:br>
            <a:r>
              <a:rPr lang="es-ES" b="1" i="1" dirty="0" err="1">
                <a:solidFill>
                  <a:schemeClr val="accent2">
                    <a:lumMod val="75000"/>
                  </a:schemeClr>
                </a:solidFill>
                <a:latin typeface="Arial" charset="0"/>
              </a:rPr>
              <a:t>Cascade</a:t>
            </a:r>
            <a:r>
              <a:rPr lang="es-ES" b="1" i="1" dirty="0">
                <a:solidFill>
                  <a:schemeClr val="accent2">
                    <a:lumMod val="75000"/>
                  </a:schemeClr>
                </a:solidFill>
                <a:latin typeface="Arial" charset="0"/>
              </a:rPr>
              <a:t> </a:t>
            </a:r>
            <a:r>
              <a:rPr lang="es-ES" b="1" i="1" dirty="0" err="1">
                <a:solidFill>
                  <a:schemeClr val="accent2">
                    <a:lumMod val="75000"/>
                  </a:schemeClr>
                </a:solidFill>
                <a:latin typeface="Arial" charset="0"/>
              </a:rPr>
              <a:t>Switch</a:t>
            </a:r>
            <a:endParaRPr lang="es-ES_tradnl" i="1" dirty="0">
              <a:solidFill>
                <a:schemeClr val="accent2">
                  <a:lumMod val="75000"/>
                </a:schemeClr>
              </a:solidFill>
              <a:effectLst>
                <a:outerShdw blurRad="38100" dist="38100" dir="2700000" algn="tl">
                  <a:srgbClr val="000000"/>
                </a:outerShdw>
              </a:effectLst>
              <a:latin typeface="Arial" charset="0"/>
            </a:endParaRPr>
          </a:p>
        </p:txBody>
      </p:sp>
      <p:sp>
        <p:nvSpPr>
          <p:cNvPr id="3076" name="Rectangle 3"/>
          <p:cNvSpPr>
            <a:spLocks noGrp="1" noChangeArrowheads="1"/>
          </p:cNvSpPr>
          <p:nvPr>
            <p:ph type="body" idx="1"/>
          </p:nvPr>
        </p:nvSpPr>
        <p:spPr>
          <a:xfrm>
            <a:off x="415925" y="1579176"/>
            <a:ext cx="4203376" cy="4895850"/>
          </a:xfrm>
          <a:solidFill>
            <a:schemeClr val="accent2">
              <a:lumMod val="20000"/>
              <a:lumOff val="80000"/>
            </a:schemeClr>
          </a:solidFill>
          <a:ln w="76200">
            <a:solidFill>
              <a:schemeClr val="accent2">
                <a:lumMod val="75000"/>
              </a:schemeClr>
            </a:solidFill>
          </a:ln>
        </p:spPr>
        <p:txBody>
          <a:bodyPr/>
          <a:lstStyle/>
          <a:p>
            <a:pPr>
              <a:lnSpc>
                <a:spcPct val="90000"/>
              </a:lnSpc>
            </a:pPr>
            <a:r>
              <a:rPr lang="es-ES_tradnl" sz="2800" b="1" i="1" dirty="0">
                <a:solidFill>
                  <a:schemeClr val="accent2">
                    <a:lumMod val="75000"/>
                  </a:schemeClr>
                </a:solidFill>
                <a:latin typeface="Arial" charset="0"/>
              </a:rPr>
              <a:t>Agrupar varios </a:t>
            </a:r>
            <a:r>
              <a:rPr lang="es-ES_tradnl" sz="2800" b="1" i="1" dirty="0" err="1">
                <a:solidFill>
                  <a:schemeClr val="accent2">
                    <a:lumMod val="75000"/>
                  </a:schemeClr>
                </a:solidFill>
                <a:latin typeface="Arial" charset="0"/>
              </a:rPr>
              <a:t>switches</a:t>
            </a:r>
            <a:r>
              <a:rPr lang="es-ES_tradnl" sz="2800" b="1" i="1" dirty="0">
                <a:solidFill>
                  <a:schemeClr val="accent2">
                    <a:lumMod val="75000"/>
                  </a:schemeClr>
                </a:solidFill>
                <a:latin typeface="Arial" charset="0"/>
              </a:rPr>
              <a:t> siendo estos distintos dispositivos.</a:t>
            </a:r>
          </a:p>
          <a:p>
            <a:pPr>
              <a:lnSpc>
                <a:spcPct val="90000"/>
              </a:lnSpc>
            </a:pPr>
            <a:r>
              <a:rPr lang="es-ES_tradnl" sz="2800" b="1" i="1" dirty="0">
                <a:solidFill>
                  <a:schemeClr val="accent2">
                    <a:lumMod val="75000"/>
                  </a:schemeClr>
                </a:solidFill>
                <a:latin typeface="Arial" charset="0"/>
              </a:rPr>
              <a:t>Complejo para gestionar el trafico de red (Colisiones y cuellos de botella).</a:t>
            </a:r>
          </a:p>
          <a:p>
            <a:pPr>
              <a:lnSpc>
                <a:spcPct val="90000"/>
              </a:lnSpc>
            </a:pPr>
            <a:r>
              <a:rPr lang="es-ES_tradnl" sz="2800" b="1" i="1" dirty="0">
                <a:solidFill>
                  <a:schemeClr val="accent2">
                    <a:lumMod val="75000"/>
                  </a:schemeClr>
                </a:solidFill>
                <a:latin typeface="Arial" charset="0"/>
              </a:rPr>
              <a:t>Se recomienda no conectar mas de 3 la cascada.</a:t>
            </a:r>
            <a:endParaRPr lang="es-ES" sz="2000" b="1" i="1" dirty="0">
              <a:solidFill>
                <a:schemeClr val="accent2">
                  <a:lumMod val="75000"/>
                </a:schemeClr>
              </a:solidFill>
              <a:latin typeface="Arial" charset="0"/>
            </a:endParaRPr>
          </a:p>
        </p:txBody>
      </p:sp>
      <p:graphicFrame>
        <p:nvGraphicFramePr>
          <p:cNvPr id="3074" name="Object 4"/>
          <p:cNvGraphicFramePr>
            <a:graphicFrameLocks noChangeAspect="1"/>
          </p:cNvGraphicFramePr>
          <p:nvPr/>
        </p:nvGraphicFramePr>
        <p:xfrm>
          <a:off x="8229600" y="381000"/>
          <a:ext cx="1127125" cy="796925"/>
        </p:xfrm>
        <a:graphic>
          <a:graphicData uri="http://schemas.openxmlformats.org/presentationml/2006/ole">
            <mc:AlternateContent xmlns:mc="http://schemas.openxmlformats.org/markup-compatibility/2006">
              <mc:Choice xmlns:v="urn:schemas-microsoft-com:vml" Requires="v">
                <p:oleObj spid="_x0000_s13317" name="Imagen de mapa de bits" r:id="rId4" imgW="730030" imgH="368254" progId="PBrush">
                  <p:embed/>
                </p:oleObj>
              </mc:Choice>
              <mc:Fallback>
                <p:oleObj name="Imagen de mapa de bits" r:id="rId4" imgW="730030" imgH="368254" progId="PBrush">
                  <p:embed/>
                  <p:pic>
                    <p:nvPicPr>
                      <p:cNvPr id="307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9600" y="381000"/>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Imagen 1"/>
          <p:cNvPicPr>
            <a:picLocks noChangeAspect="1"/>
          </p:cNvPicPr>
          <p:nvPr/>
        </p:nvPicPr>
        <p:blipFill>
          <a:blip r:embed="rId6"/>
          <a:stretch>
            <a:fillRect/>
          </a:stretch>
        </p:blipFill>
        <p:spPr>
          <a:xfrm>
            <a:off x="5241032" y="1579176"/>
            <a:ext cx="3907259" cy="2376660"/>
          </a:xfrm>
          <a:prstGeom prst="rect">
            <a:avLst/>
          </a:prstGeom>
        </p:spPr>
      </p:pic>
      <p:pic>
        <p:nvPicPr>
          <p:cNvPr id="3" name="Imagen 2"/>
          <p:cNvPicPr>
            <a:picLocks noChangeAspect="1"/>
          </p:cNvPicPr>
          <p:nvPr/>
        </p:nvPicPr>
        <p:blipFill>
          <a:blip r:embed="rId7"/>
          <a:stretch>
            <a:fillRect/>
          </a:stretch>
        </p:blipFill>
        <p:spPr>
          <a:xfrm>
            <a:off x="5241032" y="4089083"/>
            <a:ext cx="3907259" cy="2647950"/>
          </a:xfrm>
          <a:prstGeom prst="rect">
            <a:avLst/>
          </a:prstGeom>
        </p:spPr>
      </p:pic>
    </p:spTree>
    <p:extLst>
      <p:ext uri="{BB962C8B-B14F-4D97-AF65-F5344CB8AC3E}">
        <p14:creationId xmlns:p14="http://schemas.microsoft.com/office/powerpoint/2010/main" val="1534562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200473" y="57761"/>
            <a:ext cx="9395965" cy="1152525"/>
          </a:xfrm>
          <a:solidFill>
            <a:schemeClr val="accent2">
              <a:lumMod val="20000"/>
              <a:lumOff val="80000"/>
            </a:schemeClr>
          </a:solidFill>
          <a:ln w="76200">
            <a:solidFill>
              <a:schemeClr val="accent2">
                <a:lumMod val="75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i="1" dirty="0" err="1">
                <a:solidFill>
                  <a:schemeClr val="accent2">
                    <a:lumMod val="75000"/>
                  </a:schemeClr>
                </a:solidFill>
                <a:effectLst>
                  <a:outerShdw blurRad="38100" dist="38100" dir="2700000" algn="tl">
                    <a:srgbClr val="000000"/>
                  </a:outerShdw>
                </a:effectLst>
                <a:latin typeface="Arial" charset="0"/>
              </a:rPr>
              <a:t>Switch</a:t>
            </a:r>
            <a:r>
              <a:rPr lang="es-ES_tradnl" i="1" dirty="0">
                <a:solidFill>
                  <a:schemeClr val="accent2">
                    <a:lumMod val="75000"/>
                  </a:schemeClr>
                </a:solidFill>
                <a:effectLst>
                  <a:outerShdw blurRad="38100" dist="38100" dir="2700000" algn="tl">
                    <a:srgbClr val="000000"/>
                  </a:outerShdw>
                </a:effectLst>
                <a:latin typeface="Arial" charset="0"/>
              </a:rPr>
              <a:t> KVM</a:t>
            </a:r>
          </a:p>
        </p:txBody>
      </p:sp>
      <p:sp>
        <p:nvSpPr>
          <p:cNvPr id="3076" name="Rectangle 3"/>
          <p:cNvSpPr>
            <a:spLocks noGrp="1" noChangeArrowheads="1"/>
          </p:cNvSpPr>
          <p:nvPr>
            <p:ph type="body" idx="1"/>
          </p:nvPr>
        </p:nvSpPr>
        <p:spPr>
          <a:xfrm>
            <a:off x="200473" y="1311531"/>
            <a:ext cx="9395965" cy="2376263"/>
          </a:xfrm>
          <a:solidFill>
            <a:schemeClr val="accent2">
              <a:lumMod val="20000"/>
              <a:lumOff val="80000"/>
            </a:schemeClr>
          </a:solidFill>
          <a:ln w="76200">
            <a:solidFill>
              <a:schemeClr val="accent2">
                <a:lumMod val="75000"/>
              </a:schemeClr>
            </a:solidFill>
          </a:ln>
        </p:spPr>
        <p:txBody>
          <a:bodyPr/>
          <a:lstStyle/>
          <a:p>
            <a:pPr>
              <a:lnSpc>
                <a:spcPct val="90000"/>
              </a:lnSpc>
            </a:pPr>
            <a:r>
              <a:rPr lang="es-ES" sz="4000" b="1" i="1" kern="1200" dirty="0">
                <a:solidFill>
                  <a:schemeClr val="accent2">
                    <a:lumMod val="75000"/>
                  </a:schemeClr>
                </a:solidFill>
                <a:latin typeface="Arial" panose="020B0604020202020204" pitchFamily="34" charset="0"/>
                <a:cs typeface="Arial" panose="020B0604020202020204" pitchFamily="34" charset="0"/>
              </a:rPr>
              <a:t>Dispositivo Conmutador de monitor, teclado y mouse.</a:t>
            </a:r>
          </a:p>
          <a:p>
            <a:pPr>
              <a:lnSpc>
                <a:spcPct val="90000"/>
              </a:lnSpc>
            </a:pPr>
            <a:r>
              <a:rPr lang="es-ES" sz="4000" b="1" i="1" kern="1200" dirty="0">
                <a:solidFill>
                  <a:schemeClr val="accent2">
                    <a:lumMod val="75000"/>
                  </a:schemeClr>
                </a:solidFill>
                <a:latin typeface="Arial" panose="020B0604020202020204" pitchFamily="34" charset="0"/>
                <a:cs typeface="Arial" panose="020B0604020202020204" pitchFamily="34" charset="0"/>
              </a:rPr>
              <a:t>Utilizado en consola de administración de un CPD. </a:t>
            </a:r>
            <a:endParaRPr lang="es-ES" sz="4000" b="1" i="1" dirty="0">
              <a:solidFill>
                <a:schemeClr val="accent2">
                  <a:lumMod val="75000"/>
                </a:schemeClr>
              </a:solidFill>
              <a:latin typeface="Arial" panose="020B0604020202020204" pitchFamily="34" charset="0"/>
              <a:cs typeface="Arial" panose="020B0604020202020204" pitchFamily="34" charset="0"/>
            </a:endParaRPr>
          </a:p>
        </p:txBody>
      </p:sp>
      <p:pic>
        <p:nvPicPr>
          <p:cNvPr id="2" name="Imagen 1"/>
          <p:cNvPicPr>
            <a:picLocks noChangeAspect="1"/>
          </p:cNvPicPr>
          <p:nvPr/>
        </p:nvPicPr>
        <p:blipFill>
          <a:blip r:embed="rId3"/>
          <a:stretch>
            <a:fillRect/>
          </a:stretch>
        </p:blipFill>
        <p:spPr>
          <a:xfrm>
            <a:off x="234898" y="3789040"/>
            <a:ext cx="5806354" cy="2880320"/>
          </a:xfrm>
          <a:prstGeom prst="rect">
            <a:avLst/>
          </a:prstGeom>
          <a:ln w="76200">
            <a:solidFill>
              <a:schemeClr val="accent2">
                <a:lumMod val="75000"/>
              </a:schemeClr>
            </a:solidFill>
          </a:ln>
        </p:spPr>
      </p:pic>
      <p:pic>
        <p:nvPicPr>
          <p:cNvPr id="3" name="Imagen 2"/>
          <p:cNvPicPr>
            <a:picLocks noChangeAspect="1"/>
          </p:cNvPicPr>
          <p:nvPr/>
        </p:nvPicPr>
        <p:blipFill>
          <a:blip r:embed="rId4"/>
          <a:stretch>
            <a:fillRect/>
          </a:stretch>
        </p:blipFill>
        <p:spPr>
          <a:xfrm>
            <a:off x="6041252" y="3789040"/>
            <a:ext cx="3528963" cy="2880320"/>
          </a:xfrm>
          <a:prstGeom prst="rect">
            <a:avLst/>
          </a:prstGeom>
          <a:ln w="76200">
            <a:solidFill>
              <a:schemeClr val="accent2">
                <a:lumMod val="75000"/>
              </a:schemeClr>
            </a:solidFill>
          </a:ln>
        </p:spPr>
      </p:pic>
    </p:spTree>
    <p:extLst>
      <p:ext uri="{BB962C8B-B14F-4D97-AF65-F5344CB8AC3E}">
        <p14:creationId xmlns:p14="http://schemas.microsoft.com/office/powerpoint/2010/main" val="209176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51906"/>
                                        </p:tgtEl>
                                        <p:attrNameLst>
                                          <p:attrName>style.visibility</p:attrName>
                                        </p:attrNameLst>
                                      </p:cBhvr>
                                      <p:to>
                                        <p:strVal val="visible"/>
                                      </p:to>
                                    </p:set>
                                    <p:anim calcmode="lin" valueType="num">
                                      <p:cBhvr>
                                        <p:cTn id="7" dur="1000" fill="hold"/>
                                        <p:tgtEl>
                                          <p:spTgt spid="251906"/>
                                        </p:tgtEl>
                                        <p:attrNameLst>
                                          <p:attrName>ppt_w</p:attrName>
                                        </p:attrNameLst>
                                      </p:cBhvr>
                                      <p:tavLst>
                                        <p:tav tm="0">
                                          <p:val>
                                            <p:fltVal val="0"/>
                                          </p:val>
                                        </p:tav>
                                        <p:tav tm="100000">
                                          <p:val>
                                            <p:strVal val="#ppt_w"/>
                                          </p:val>
                                        </p:tav>
                                      </p:tavLst>
                                    </p:anim>
                                    <p:anim calcmode="lin" valueType="num">
                                      <p:cBhvr>
                                        <p:cTn id="8" dur="1000" fill="hold"/>
                                        <p:tgtEl>
                                          <p:spTgt spid="251906"/>
                                        </p:tgtEl>
                                        <p:attrNameLst>
                                          <p:attrName>ppt_h</p:attrName>
                                        </p:attrNameLst>
                                      </p:cBhvr>
                                      <p:tavLst>
                                        <p:tav tm="0">
                                          <p:val>
                                            <p:fltVal val="0"/>
                                          </p:val>
                                        </p:tav>
                                        <p:tav tm="100000">
                                          <p:val>
                                            <p:strVal val="#ppt_h"/>
                                          </p:val>
                                        </p:tav>
                                      </p:tavLst>
                                    </p:anim>
                                    <p:anim calcmode="lin" valueType="num">
                                      <p:cBhvr>
                                        <p:cTn id="9" dur="1000" fill="hold"/>
                                        <p:tgtEl>
                                          <p:spTgt spid="251906"/>
                                        </p:tgtEl>
                                        <p:attrNameLst>
                                          <p:attrName>style.rotation</p:attrName>
                                        </p:attrNameLst>
                                      </p:cBhvr>
                                      <p:tavLst>
                                        <p:tav tm="0">
                                          <p:val>
                                            <p:fltVal val="90"/>
                                          </p:val>
                                        </p:tav>
                                        <p:tav tm="100000">
                                          <p:val>
                                            <p:fltVal val="0"/>
                                          </p:val>
                                        </p:tav>
                                      </p:tavLst>
                                    </p:anim>
                                    <p:animEffect transition="in" filter="fade">
                                      <p:cBhvr>
                                        <p:cTn id="10" dur="1000"/>
                                        <p:tgtEl>
                                          <p:spTgt spid="25190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076">
                                            <p:bg/>
                                          </p:spTgt>
                                        </p:tgtEl>
                                        <p:attrNameLst>
                                          <p:attrName>style.visibility</p:attrName>
                                        </p:attrNameLst>
                                      </p:cBhvr>
                                      <p:to>
                                        <p:strVal val="visible"/>
                                      </p:to>
                                    </p:set>
                                    <p:anim calcmode="lin" valueType="num">
                                      <p:cBhvr>
                                        <p:cTn id="15" dur="1000" fill="hold"/>
                                        <p:tgtEl>
                                          <p:spTgt spid="3076">
                                            <p:bg/>
                                          </p:spTgt>
                                        </p:tgtEl>
                                        <p:attrNameLst>
                                          <p:attrName>ppt_w</p:attrName>
                                        </p:attrNameLst>
                                      </p:cBhvr>
                                      <p:tavLst>
                                        <p:tav tm="0">
                                          <p:val>
                                            <p:fltVal val="0"/>
                                          </p:val>
                                        </p:tav>
                                        <p:tav tm="100000">
                                          <p:val>
                                            <p:strVal val="#ppt_w"/>
                                          </p:val>
                                        </p:tav>
                                      </p:tavLst>
                                    </p:anim>
                                    <p:anim calcmode="lin" valueType="num">
                                      <p:cBhvr>
                                        <p:cTn id="16" dur="1000" fill="hold"/>
                                        <p:tgtEl>
                                          <p:spTgt spid="3076">
                                            <p:bg/>
                                          </p:spTgt>
                                        </p:tgtEl>
                                        <p:attrNameLst>
                                          <p:attrName>ppt_h</p:attrName>
                                        </p:attrNameLst>
                                      </p:cBhvr>
                                      <p:tavLst>
                                        <p:tav tm="0">
                                          <p:val>
                                            <p:fltVal val="0"/>
                                          </p:val>
                                        </p:tav>
                                        <p:tav tm="100000">
                                          <p:val>
                                            <p:strVal val="#ppt_h"/>
                                          </p:val>
                                        </p:tav>
                                      </p:tavLst>
                                    </p:anim>
                                    <p:anim calcmode="lin" valueType="num">
                                      <p:cBhvr>
                                        <p:cTn id="17" dur="1000" fill="hold"/>
                                        <p:tgtEl>
                                          <p:spTgt spid="3076">
                                            <p:bg/>
                                          </p:spTgt>
                                        </p:tgtEl>
                                        <p:attrNameLst>
                                          <p:attrName>style.rotation</p:attrName>
                                        </p:attrNameLst>
                                      </p:cBhvr>
                                      <p:tavLst>
                                        <p:tav tm="0">
                                          <p:val>
                                            <p:fltVal val="90"/>
                                          </p:val>
                                        </p:tav>
                                        <p:tav tm="100000">
                                          <p:val>
                                            <p:fltVal val="0"/>
                                          </p:val>
                                        </p:tav>
                                      </p:tavLst>
                                    </p:anim>
                                    <p:animEffect transition="in" filter="fade">
                                      <p:cBhvr>
                                        <p:cTn id="18" dur="1000"/>
                                        <p:tgtEl>
                                          <p:spTgt spid="3076">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076">
                                            <p:txEl>
                                              <p:pRg st="0" end="0"/>
                                            </p:txEl>
                                          </p:spTgt>
                                        </p:tgtEl>
                                        <p:attrNameLst>
                                          <p:attrName>style.visibility</p:attrName>
                                        </p:attrNameLst>
                                      </p:cBhvr>
                                      <p:to>
                                        <p:strVal val="visible"/>
                                      </p:to>
                                    </p:set>
                                    <p:anim calcmode="lin" valueType="num">
                                      <p:cBhvr>
                                        <p:cTn id="23" dur="1000" fill="hold"/>
                                        <p:tgtEl>
                                          <p:spTgt spid="3076">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076">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076">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07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076">
                                            <p:txEl>
                                              <p:pRg st="1" end="1"/>
                                            </p:txEl>
                                          </p:spTgt>
                                        </p:tgtEl>
                                        <p:attrNameLst>
                                          <p:attrName>style.visibility</p:attrName>
                                        </p:attrNameLst>
                                      </p:cBhvr>
                                      <p:to>
                                        <p:strVal val="visible"/>
                                      </p:to>
                                    </p:set>
                                    <p:anim calcmode="lin" valueType="num">
                                      <p:cBhvr>
                                        <p:cTn id="31" dur="1000" fill="hold"/>
                                        <p:tgtEl>
                                          <p:spTgt spid="3076">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3076">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3076">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3076">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p:cTn id="39" dur="1000" fill="hold"/>
                                        <p:tgtEl>
                                          <p:spTgt spid="2"/>
                                        </p:tgtEl>
                                        <p:attrNameLst>
                                          <p:attrName>ppt_w</p:attrName>
                                        </p:attrNameLst>
                                      </p:cBhvr>
                                      <p:tavLst>
                                        <p:tav tm="0">
                                          <p:val>
                                            <p:fltVal val="0"/>
                                          </p:val>
                                        </p:tav>
                                        <p:tav tm="100000">
                                          <p:val>
                                            <p:strVal val="#ppt_w"/>
                                          </p:val>
                                        </p:tav>
                                      </p:tavLst>
                                    </p:anim>
                                    <p:anim calcmode="lin" valueType="num">
                                      <p:cBhvr>
                                        <p:cTn id="40" dur="1000" fill="hold"/>
                                        <p:tgtEl>
                                          <p:spTgt spid="2"/>
                                        </p:tgtEl>
                                        <p:attrNameLst>
                                          <p:attrName>ppt_h</p:attrName>
                                        </p:attrNameLst>
                                      </p:cBhvr>
                                      <p:tavLst>
                                        <p:tav tm="0">
                                          <p:val>
                                            <p:fltVal val="0"/>
                                          </p:val>
                                        </p:tav>
                                        <p:tav tm="100000">
                                          <p:val>
                                            <p:strVal val="#ppt_h"/>
                                          </p:val>
                                        </p:tav>
                                      </p:tavLst>
                                    </p:anim>
                                    <p:anim calcmode="lin" valueType="num">
                                      <p:cBhvr>
                                        <p:cTn id="41" dur="1000" fill="hold"/>
                                        <p:tgtEl>
                                          <p:spTgt spid="2"/>
                                        </p:tgtEl>
                                        <p:attrNameLst>
                                          <p:attrName>style.rotation</p:attrName>
                                        </p:attrNameLst>
                                      </p:cBhvr>
                                      <p:tavLst>
                                        <p:tav tm="0">
                                          <p:val>
                                            <p:fltVal val="90"/>
                                          </p:val>
                                        </p:tav>
                                        <p:tav tm="100000">
                                          <p:val>
                                            <p:fltVal val="0"/>
                                          </p:val>
                                        </p:tav>
                                      </p:tavLst>
                                    </p:anim>
                                    <p:animEffect transition="in" filter="fade">
                                      <p:cBhvr>
                                        <p:cTn id="42" dur="1000"/>
                                        <p:tgtEl>
                                          <p:spTgt spid="2"/>
                                        </p:tgtEl>
                                      </p:cBhvr>
                                    </p:animEffect>
                                  </p:childTnLst>
                                </p:cTn>
                              </p:par>
                              <p:par>
                                <p:cTn id="43" presetID="3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p:cTn id="45" dur="1000" fill="hold"/>
                                        <p:tgtEl>
                                          <p:spTgt spid="3"/>
                                        </p:tgtEl>
                                        <p:attrNameLst>
                                          <p:attrName>ppt_w</p:attrName>
                                        </p:attrNameLst>
                                      </p:cBhvr>
                                      <p:tavLst>
                                        <p:tav tm="0">
                                          <p:val>
                                            <p:fltVal val="0"/>
                                          </p:val>
                                        </p:tav>
                                        <p:tav tm="100000">
                                          <p:val>
                                            <p:strVal val="#ppt_w"/>
                                          </p:val>
                                        </p:tav>
                                      </p:tavLst>
                                    </p:anim>
                                    <p:anim calcmode="lin" valueType="num">
                                      <p:cBhvr>
                                        <p:cTn id="46" dur="1000" fill="hold"/>
                                        <p:tgtEl>
                                          <p:spTgt spid="3"/>
                                        </p:tgtEl>
                                        <p:attrNameLst>
                                          <p:attrName>ppt_h</p:attrName>
                                        </p:attrNameLst>
                                      </p:cBhvr>
                                      <p:tavLst>
                                        <p:tav tm="0">
                                          <p:val>
                                            <p:fltVal val="0"/>
                                          </p:val>
                                        </p:tav>
                                        <p:tav tm="100000">
                                          <p:val>
                                            <p:strVal val="#ppt_h"/>
                                          </p:val>
                                        </p:tav>
                                      </p:tavLst>
                                    </p:anim>
                                    <p:anim calcmode="lin" valueType="num">
                                      <p:cBhvr>
                                        <p:cTn id="47" dur="1000" fill="hold"/>
                                        <p:tgtEl>
                                          <p:spTgt spid="3"/>
                                        </p:tgtEl>
                                        <p:attrNameLst>
                                          <p:attrName>style.rotation</p:attrName>
                                        </p:attrNameLst>
                                      </p:cBhvr>
                                      <p:tavLst>
                                        <p:tav tm="0">
                                          <p:val>
                                            <p:fltVal val="90"/>
                                          </p:val>
                                        </p:tav>
                                        <p:tav tm="100000">
                                          <p:val>
                                            <p:fltVal val="0"/>
                                          </p:val>
                                        </p:tav>
                                      </p:tavLst>
                                    </p:anim>
                                    <p:animEffect transition="in" filter="fade">
                                      <p:cBhvr>
                                        <p:cTn id="4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6" grpId="0" animBg="1"/>
      <p:bldP spid="3076" grpId="0"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762000" y="304800"/>
            <a:ext cx="7239000" cy="1143000"/>
          </a:xfrm>
          <a:solidFill>
            <a:schemeClr val="accent2">
              <a:lumMod val="20000"/>
              <a:lumOff val="80000"/>
            </a:schemeClr>
          </a:solidFill>
          <a:ln w="76200">
            <a:solidFill>
              <a:schemeClr val="accent2">
                <a:lumMod val="75000"/>
              </a:schemeClr>
            </a:solidFill>
          </a:ln>
        </p:spPr>
        <p:txBody>
          <a:bodyPr/>
          <a:lstStyle/>
          <a:p>
            <a:r>
              <a:rPr lang="es-ES_tradnl" i="1" dirty="0">
                <a:solidFill>
                  <a:schemeClr val="accent2">
                    <a:lumMod val="75000"/>
                  </a:schemeClr>
                </a:solidFill>
                <a:effectLst>
                  <a:outerShdw blurRad="38100" dist="38100" dir="2700000" algn="tl">
                    <a:srgbClr val="000000"/>
                  </a:outerShdw>
                </a:effectLst>
                <a:latin typeface="Arial" charset="0"/>
              </a:rPr>
              <a:t>Encaminador</a:t>
            </a:r>
            <a:r>
              <a:rPr lang="es-ES_tradnl" b="1" i="1" dirty="0">
                <a:solidFill>
                  <a:schemeClr val="accent2">
                    <a:lumMod val="75000"/>
                  </a:schemeClr>
                </a:solidFill>
                <a:latin typeface="Arial" charset="0"/>
              </a:rPr>
              <a:t> (</a:t>
            </a:r>
            <a:r>
              <a:rPr lang="es-ES_tradnl" b="1" i="1" dirty="0" err="1">
                <a:solidFill>
                  <a:schemeClr val="accent2">
                    <a:lumMod val="75000"/>
                  </a:schemeClr>
                </a:solidFill>
                <a:latin typeface="Arial" charset="0"/>
              </a:rPr>
              <a:t>Router</a:t>
            </a:r>
            <a:r>
              <a:rPr lang="es-ES_tradnl" b="1" i="1" dirty="0">
                <a:solidFill>
                  <a:schemeClr val="accent2">
                    <a:lumMod val="75000"/>
                  </a:schemeClr>
                </a:solidFill>
                <a:latin typeface="Arial" charset="0"/>
              </a:rPr>
              <a:t>)</a:t>
            </a:r>
            <a:endParaRPr lang="es-ES_tradnl" dirty="0">
              <a:solidFill>
                <a:schemeClr val="accent2">
                  <a:lumMod val="75000"/>
                </a:schemeClr>
              </a:solidFill>
            </a:endParaRPr>
          </a:p>
        </p:txBody>
      </p:sp>
      <p:sp>
        <p:nvSpPr>
          <p:cNvPr id="209923" name="Rectangle 3"/>
          <p:cNvSpPr>
            <a:spLocks noGrp="1" noChangeArrowheads="1"/>
          </p:cNvSpPr>
          <p:nvPr>
            <p:ph type="body" idx="1"/>
          </p:nvPr>
        </p:nvSpPr>
        <p:spPr>
          <a:xfrm>
            <a:off x="488504" y="1600200"/>
            <a:ext cx="9023796" cy="4648200"/>
          </a:xfrm>
          <a:solidFill>
            <a:schemeClr val="accent2">
              <a:lumMod val="20000"/>
              <a:lumOff val="80000"/>
            </a:schemeClr>
          </a:solidFill>
          <a:ln w="76200">
            <a:solidFill>
              <a:schemeClr val="accent2">
                <a:lumMod val="75000"/>
              </a:schemeClr>
            </a:solidFill>
          </a:ln>
        </p:spPr>
        <p:txBody>
          <a:bodyPr/>
          <a:lstStyle/>
          <a:p>
            <a:pPr>
              <a:defRPr/>
            </a:pPr>
            <a:r>
              <a:rPr lang="es-ES_tradnl" b="1" i="1" dirty="0">
                <a:solidFill>
                  <a:schemeClr val="accent2">
                    <a:lumMod val="75000"/>
                  </a:schemeClr>
                </a:solidFill>
                <a:effectLst>
                  <a:outerShdw blurRad="38100" dist="38100" dir="2700000" algn="tl">
                    <a:srgbClr val="000000"/>
                  </a:outerShdw>
                </a:effectLst>
                <a:latin typeface="Arial" charset="0"/>
              </a:rPr>
              <a:t>Dispositivo puente basado en el conocimiento de la direcciones de la red  que determina la mejor ruta para enviar datos y filtrar el tráfico al segmento local</a:t>
            </a:r>
          </a:p>
          <a:p>
            <a:pPr>
              <a:defRPr/>
            </a:pPr>
            <a:r>
              <a:rPr lang="es-ES_tradnl" b="1" i="1" dirty="0">
                <a:solidFill>
                  <a:schemeClr val="accent2">
                    <a:lumMod val="75000"/>
                  </a:schemeClr>
                </a:solidFill>
                <a:effectLst>
                  <a:outerShdw blurRad="38100" dist="38100" dir="2700000" algn="tl">
                    <a:srgbClr val="000000"/>
                  </a:outerShdw>
                </a:effectLst>
                <a:latin typeface="Arial" charset="0"/>
              </a:rPr>
              <a:t>Trabaja a Nivel de Capa 3</a:t>
            </a:r>
          </a:p>
          <a:p>
            <a:pPr>
              <a:defRPr/>
            </a:pPr>
            <a:r>
              <a:rPr lang="es-ES_tradnl" b="1" i="1" dirty="0">
                <a:solidFill>
                  <a:schemeClr val="accent2">
                    <a:lumMod val="75000"/>
                  </a:schemeClr>
                </a:solidFill>
                <a:effectLst>
                  <a:outerShdw blurRad="38100" dist="38100" dir="2700000" algn="tl">
                    <a:srgbClr val="000000"/>
                  </a:outerShdw>
                </a:effectLst>
                <a:latin typeface="Arial" charset="0"/>
              </a:rPr>
              <a:t>Funciones del </a:t>
            </a:r>
            <a:r>
              <a:rPr lang="es-ES_tradnl" b="1" i="1" dirty="0" err="1">
                <a:solidFill>
                  <a:schemeClr val="accent2">
                    <a:lumMod val="75000"/>
                  </a:schemeClr>
                </a:solidFill>
                <a:effectLst>
                  <a:outerShdw blurRad="38100" dist="38100" dir="2700000" algn="tl">
                    <a:srgbClr val="000000"/>
                  </a:outerShdw>
                </a:effectLst>
                <a:latin typeface="Arial" charset="0"/>
              </a:rPr>
              <a:t>Router</a:t>
            </a:r>
            <a:endParaRPr lang="es-ES_tradnl" b="1" i="1" dirty="0">
              <a:solidFill>
                <a:schemeClr val="accent2">
                  <a:lumMod val="75000"/>
                </a:schemeClr>
              </a:solidFill>
              <a:effectLst>
                <a:outerShdw blurRad="38100" dist="38100" dir="2700000" algn="tl">
                  <a:srgbClr val="000000"/>
                </a:outerShdw>
              </a:effectLst>
              <a:latin typeface="Arial" charset="0"/>
            </a:endParaRPr>
          </a:p>
          <a:p>
            <a:pPr lvl="2">
              <a:defRPr/>
            </a:pPr>
            <a:r>
              <a:rPr lang="es-ES_tradnl" b="1" i="1" dirty="0">
                <a:solidFill>
                  <a:schemeClr val="accent2">
                    <a:lumMod val="75000"/>
                  </a:schemeClr>
                </a:solidFill>
                <a:latin typeface="Arial" charset="0"/>
              </a:rPr>
              <a:t>Conectar Segmentos de Redes (remotos)</a:t>
            </a:r>
          </a:p>
          <a:p>
            <a:pPr lvl="2">
              <a:defRPr/>
            </a:pPr>
            <a:r>
              <a:rPr lang="es-ES_tradnl" b="1" i="1" dirty="0">
                <a:solidFill>
                  <a:schemeClr val="accent2">
                    <a:lumMod val="75000"/>
                  </a:schemeClr>
                </a:solidFill>
                <a:latin typeface="Arial" charset="0"/>
              </a:rPr>
              <a:t>Filtrado y aislamiento del Tránsito  </a:t>
            </a:r>
          </a:p>
        </p:txBody>
      </p:sp>
      <p:graphicFrame>
        <p:nvGraphicFramePr>
          <p:cNvPr id="8194" name="Object 0"/>
          <p:cNvGraphicFramePr>
            <a:graphicFrameLocks noChangeAspect="1"/>
          </p:cNvGraphicFramePr>
          <p:nvPr>
            <p:extLst>
              <p:ext uri="{D42A27DB-BD31-4B8C-83A1-F6EECF244321}">
                <p14:modId xmlns:p14="http://schemas.microsoft.com/office/powerpoint/2010/main" val="1512745426"/>
              </p:ext>
            </p:extLst>
          </p:nvPr>
        </p:nvGraphicFramePr>
        <p:xfrm>
          <a:off x="8193360" y="304800"/>
          <a:ext cx="1447800" cy="1143000"/>
        </p:xfrm>
        <a:graphic>
          <a:graphicData uri="http://schemas.openxmlformats.org/presentationml/2006/ole">
            <mc:AlternateContent xmlns:mc="http://schemas.openxmlformats.org/markup-compatibility/2006">
              <mc:Choice xmlns:v="urn:schemas-microsoft-com:vml" Requires="v">
                <p:oleObj spid="_x0000_s14341" name="Imagen de mapa de bits" r:id="rId3" imgW="590372" imgH="387370" progId="PBrush">
                  <p:embed/>
                </p:oleObj>
              </mc:Choice>
              <mc:Fallback>
                <p:oleObj name="Imagen de mapa de bits" r:id="rId3" imgW="590372" imgH="387370" progId="PBrush">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3360" y="304800"/>
                        <a:ext cx="1447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560388" y="333375"/>
            <a:ext cx="7848600" cy="1143000"/>
          </a:xfrm>
          <a:solidFill>
            <a:schemeClr val="accent2">
              <a:lumMod val="20000"/>
              <a:lumOff val="80000"/>
            </a:schemeClr>
          </a:solidFill>
          <a:ln w="76200">
            <a:solidFill>
              <a:srgbClr val="008000"/>
            </a:solidFill>
          </a:ln>
        </p:spPr>
        <p:txBody>
          <a:bodyPr/>
          <a:lstStyle/>
          <a:p>
            <a:pPr>
              <a:defRPr/>
            </a:pPr>
            <a:r>
              <a:rPr lang="es-ES_tradnl" i="1">
                <a:solidFill>
                  <a:schemeClr val="accent2"/>
                </a:solidFill>
                <a:effectLst>
                  <a:outerShdw blurRad="38100" dist="38100" dir="2700000" algn="tl">
                    <a:srgbClr val="000000"/>
                  </a:outerShdw>
                </a:effectLst>
                <a:latin typeface="Arial" charset="0"/>
              </a:rPr>
              <a:t>Encaminador (Router)</a:t>
            </a:r>
            <a:endParaRPr lang="es-ES_tradnl">
              <a:solidFill>
                <a:schemeClr val="accent2"/>
              </a:solidFill>
            </a:endParaRPr>
          </a:p>
        </p:txBody>
      </p:sp>
      <p:sp>
        <p:nvSpPr>
          <p:cNvPr id="9220" name="Rectangle 3"/>
          <p:cNvSpPr>
            <a:spLocks noGrp="1" noChangeArrowheads="1"/>
          </p:cNvSpPr>
          <p:nvPr>
            <p:ph type="body" idx="1"/>
          </p:nvPr>
        </p:nvSpPr>
        <p:spPr>
          <a:xfrm>
            <a:off x="762000" y="1752600"/>
            <a:ext cx="8420100" cy="4495800"/>
          </a:xfrm>
          <a:solidFill>
            <a:schemeClr val="accent2">
              <a:lumMod val="20000"/>
              <a:lumOff val="80000"/>
            </a:schemeClr>
          </a:solidFill>
          <a:ln w="76200">
            <a:solidFill>
              <a:schemeClr val="accent2">
                <a:lumMod val="75000"/>
              </a:schemeClr>
            </a:solidFill>
          </a:ln>
        </p:spPr>
        <p:txBody>
          <a:bodyPr/>
          <a:lstStyle/>
          <a:p>
            <a:r>
              <a:rPr lang="es-ES_tradnl" b="1" i="1" dirty="0">
                <a:solidFill>
                  <a:schemeClr val="accent2"/>
                </a:solidFill>
                <a:latin typeface="Arial" charset="0"/>
              </a:rPr>
              <a:t>Utiliza una tabla que contiene :</a:t>
            </a:r>
          </a:p>
          <a:p>
            <a:pPr lvl="1"/>
            <a:r>
              <a:rPr lang="es-ES_tradnl" b="1" i="1" dirty="0">
                <a:solidFill>
                  <a:schemeClr val="accent2"/>
                </a:solidFill>
                <a:latin typeface="Arial" charset="0"/>
              </a:rPr>
              <a:t>Todas las direcciones de la red conocidas</a:t>
            </a:r>
          </a:p>
          <a:p>
            <a:pPr lvl="1"/>
            <a:r>
              <a:rPr lang="es-ES_tradnl" b="1" i="1" dirty="0">
                <a:solidFill>
                  <a:schemeClr val="accent2"/>
                </a:solidFill>
                <a:latin typeface="Arial" charset="0"/>
              </a:rPr>
              <a:t>Como conectarse con otras redes</a:t>
            </a:r>
          </a:p>
          <a:p>
            <a:pPr lvl="1"/>
            <a:r>
              <a:rPr lang="es-ES_tradnl" b="1" i="1" dirty="0">
                <a:solidFill>
                  <a:schemeClr val="accent2"/>
                </a:solidFill>
                <a:latin typeface="Arial" charset="0"/>
              </a:rPr>
              <a:t>Las posibles rutas entre los encaminadores</a:t>
            </a:r>
          </a:p>
          <a:p>
            <a:pPr lvl="1"/>
            <a:r>
              <a:rPr lang="es-ES_tradnl" b="1" i="1" dirty="0">
                <a:solidFill>
                  <a:schemeClr val="accent2"/>
                </a:solidFill>
                <a:latin typeface="Arial" charset="0"/>
              </a:rPr>
              <a:t>El costo del envío de datos por cada una de las rutas</a:t>
            </a:r>
            <a:endParaRPr lang="es-ES_tradnl" dirty="0">
              <a:solidFill>
                <a:schemeClr val="accent2"/>
              </a:solidFill>
            </a:endParaRPr>
          </a:p>
        </p:txBody>
      </p:sp>
      <p:graphicFrame>
        <p:nvGraphicFramePr>
          <p:cNvPr id="9218" name="Object 1024"/>
          <p:cNvGraphicFramePr>
            <a:graphicFrameLocks noChangeAspect="1"/>
          </p:cNvGraphicFramePr>
          <p:nvPr/>
        </p:nvGraphicFramePr>
        <p:xfrm>
          <a:off x="4267200" y="4953000"/>
          <a:ext cx="4114800" cy="1524000"/>
        </p:xfrm>
        <a:graphic>
          <a:graphicData uri="http://schemas.openxmlformats.org/presentationml/2006/ole">
            <mc:AlternateContent xmlns:mc="http://schemas.openxmlformats.org/markup-compatibility/2006">
              <mc:Choice xmlns:v="urn:schemas-microsoft-com:vml" Requires="v">
                <p:oleObj spid="_x0000_s15365" name="Imagen de mapa de bits" r:id="rId3" imgW="1225397" imgH="603387" progId="PBrush">
                  <p:embed/>
                </p:oleObj>
              </mc:Choice>
              <mc:Fallback>
                <p:oleObj name="Imagen de mapa de bits" r:id="rId3" imgW="1225397" imgH="603387" progId="PBrush">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4953000"/>
                        <a:ext cx="4114800" cy="1524000"/>
                      </a:xfrm>
                      <a:prstGeom prst="rect">
                        <a:avLst/>
                      </a:prstGeom>
                      <a:noFill/>
                      <a:ln w="76200">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221" name="Picture 6"/>
          <p:cNvPicPr>
            <a:picLocks noChangeAspect="1" noChangeArrowheads="1"/>
          </p:cNvPicPr>
          <p:nvPr/>
        </p:nvPicPr>
        <p:blipFill>
          <a:blip r:embed="rId5" cstate="print"/>
          <a:srcRect/>
          <a:stretch>
            <a:fillRect/>
          </a:stretch>
        </p:blipFill>
        <p:spPr bwMode="auto">
          <a:xfrm>
            <a:off x="8458200" y="333375"/>
            <a:ext cx="1447800" cy="11430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344488" y="333375"/>
            <a:ext cx="7993062" cy="1143000"/>
          </a:xfrm>
          <a:solidFill>
            <a:schemeClr val="accent2">
              <a:lumMod val="20000"/>
              <a:lumOff val="80000"/>
            </a:schemeClr>
          </a:solidFill>
          <a:ln w="76200">
            <a:solidFill>
              <a:schemeClr val="accent2">
                <a:lumMod val="75000"/>
              </a:schemeClr>
            </a:solidFill>
          </a:ln>
        </p:spPr>
        <p:txBody>
          <a:bodyPr/>
          <a:lstStyle/>
          <a:p>
            <a:pPr>
              <a:defRPr/>
            </a:pPr>
            <a:r>
              <a:rPr lang="es-ES_tradnl" i="1">
                <a:solidFill>
                  <a:schemeClr val="accent2">
                    <a:lumMod val="75000"/>
                  </a:schemeClr>
                </a:solidFill>
                <a:effectLst>
                  <a:outerShdw blurRad="38100" dist="38100" dir="2700000" algn="tl">
                    <a:srgbClr val="000000"/>
                  </a:outerShdw>
                </a:effectLst>
                <a:latin typeface="Arial" charset="0"/>
              </a:rPr>
              <a:t>Encaminador (Router)</a:t>
            </a:r>
            <a:endParaRPr lang="es-ES_tradnl">
              <a:solidFill>
                <a:schemeClr val="accent2">
                  <a:lumMod val="75000"/>
                </a:schemeClr>
              </a:solidFill>
            </a:endParaRPr>
          </a:p>
        </p:txBody>
      </p:sp>
      <p:sp>
        <p:nvSpPr>
          <p:cNvPr id="26627" name="Rectangle 3"/>
          <p:cNvSpPr>
            <a:spLocks noGrp="1" noChangeArrowheads="1"/>
          </p:cNvSpPr>
          <p:nvPr>
            <p:ph type="body" idx="1"/>
          </p:nvPr>
        </p:nvSpPr>
        <p:spPr>
          <a:xfrm>
            <a:off x="488950" y="1752600"/>
            <a:ext cx="9001125" cy="4845050"/>
          </a:xfrm>
          <a:solidFill>
            <a:schemeClr val="accent2">
              <a:lumMod val="20000"/>
              <a:lumOff val="80000"/>
            </a:schemeClr>
          </a:solidFill>
          <a:ln w="76200">
            <a:solidFill>
              <a:schemeClr val="accent2">
                <a:lumMod val="75000"/>
              </a:schemeClr>
            </a:solidFill>
          </a:ln>
        </p:spPr>
        <p:txBody>
          <a:bodyPr/>
          <a:lstStyle/>
          <a:p>
            <a:pPr>
              <a:lnSpc>
                <a:spcPct val="90000"/>
              </a:lnSpc>
            </a:pPr>
            <a:r>
              <a:rPr lang="es-ES_tradnl" b="1" i="1">
                <a:solidFill>
                  <a:schemeClr val="accent2">
                    <a:lumMod val="75000"/>
                  </a:schemeClr>
                </a:solidFill>
                <a:latin typeface="Arial" charset="0"/>
              </a:rPr>
              <a:t>Su enrutamiento de basa en acciones de Software. </a:t>
            </a:r>
          </a:p>
          <a:p>
            <a:pPr>
              <a:lnSpc>
                <a:spcPct val="90000"/>
              </a:lnSpc>
            </a:pPr>
            <a:r>
              <a:rPr lang="es-ES_tradnl" b="1" i="1">
                <a:solidFill>
                  <a:schemeClr val="accent2">
                    <a:lumMod val="75000"/>
                  </a:schemeClr>
                </a:solidFill>
                <a:latin typeface="Arial" charset="0"/>
              </a:rPr>
              <a:t>Tolera distintos caminos en la Red.</a:t>
            </a:r>
          </a:p>
          <a:p>
            <a:pPr>
              <a:lnSpc>
                <a:spcPct val="90000"/>
              </a:lnSpc>
            </a:pPr>
            <a:r>
              <a:rPr lang="es-ES_tradnl" b="1" i="1">
                <a:solidFill>
                  <a:schemeClr val="accent2">
                    <a:lumMod val="75000"/>
                  </a:schemeClr>
                </a:solidFill>
                <a:latin typeface="Arial" charset="0"/>
              </a:rPr>
              <a:t>Segmenta Datagrama en caso de congestión.</a:t>
            </a:r>
          </a:p>
          <a:p>
            <a:pPr>
              <a:lnSpc>
                <a:spcPct val="90000"/>
              </a:lnSpc>
            </a:pPr>
            <a:r>
              <a:rPr lang="es-ES_tradnl" b="1" i="1">
                <a:solidFill>
                  <a:schemeClr val="accent2">
                    <a:lumMod val="75000"/>
                  </a:schemeClr>
                </a:solidFill>
                <a:latin typeface="Arial" charset="0"/>
              </a:rPr>
              <a:t>No Ensambla Datagramas.</a:t>
            </a:r>
          </a:p>
          <a:p>
            <a:pPr>
              <a:lnSpc>
                <a:spcPct val="90000"/>
              </a:lnSpc>
            </a:pPr>
            <a:r>
              <a:rPr lang="es-ES_tradnl" b="1" i="1">
                <a:solidFill>
                  <a:schemeClr val="accent2">
                    <a:lumMod val="75000"/>
                  </a:schemeClr>
                </a:solidFill>
                <a:latin typeface="Arial" charset="0"/>
              </a:rPr>
              <a:t>Convierte Interfaces.</a:t>
            </a:r>
          </a:p>
          <a:p>
            <a:pPr>
              <a:lnSpc>
                <a:spcPct val="90000"/>
              </a:lnSpc>
            </a:pPr>
            <a:r>
              <a:rPr lang="es-ES_tradnl" b="1" i="1">
                <a:solidFill>
                  <a:schemeClr val="accent2">
                    <a:lumMod val="75000"/>
                  </a:schemeClr>
                </a:solidFill>
                <a:latin typeface="Arial" charset="0"/>
              </a:rPr>
              <a:t>En conexiones de Baja velocidad Supervisor de Línea </a:t>
            </a:r>
            <a:r>
              <a:rPr lang="es-ES_tradnl" b="1" i="1">
                <a:solidFill>
                  <a:schemeClr val="accent2">
                    <a:lumMod val="75000"/>
                  </a:schemeClr>
                </a:solidFill>
                <a:latin typeface="Arial" charset="0"/>
                <a:sym typeface="Wingdings 3" pitchFamily="18" charset="2"/>
              </a:rPr>
              <a:t> SMNP – UDP/IP.</a:t>
            </a:r>
          </a:p>
        </p:txBody>
      </p:sp>
      <p:pic>
        <p:nvPicPr>
          <p:cNvPr id="26628" name="Picture 6"/>
          <p:cNvPicPr>
            <a:picLocks noChangeAspect="1" noChangeArrowheads="1"/>
          </p:cNvPicPr>
          <p:nvPr/>
        </p:nvPicPr>
        <p:blipFill>
          <a:blip r:embed="rId2" cstate="print"/>
          <a:srcRect/>
          <a:stretch>
            <a:fillRect/>
          </a:stretch>
        </p:blipFill>
        <p:spPr bwMode="auto">
          <a:xfrm>
            <a:off x="8458200" y="333375"/>
            <a:ext cx="1447800" cy="11430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1295400" y="457200"/>
            <a:ext cx="7791450" cy="1371600"/>
          </a:xfrm>
          <a:solidFill>
            <a:schemeClr val="accent2">
              <a:lumMod val="20000"/>
              <a:lumOff val="80000"/>
            </a:schemeClr>
          </a:solidFill>
          <a:ln w="76200">
            <a:solidFill>
              <a:schemeClr val="accent2">
                <a:lumMod val="75000"/>
              </a:schemeClr>
            </a:solidFill>
          </a:ln>
        </p:spPr>
        <p:txBody>
          <a:bodyPr/>
          <a:lstStyle/>
          <a:p>
            <a:pPr>
              <a:defRPr/>
            </a:pPr>
            <a:r>
              <a:rPr lang="es-ES_tradnl" b="1" i="1">
                <a:solidFill>
                  <a:schemeClr val="accent2">
                    <a:lumMod val="75000"/>
                  </a:schemeClr>
                </a:solidFill>
                <a:effectLst>
                  <a:outerShdw blurRad="38100" dist="38100" dir="2700000" algn="tl">
                    <a:srgbClr val="000000"/>
                  </a:outerShdw>
                </a:effectLst>
                <a:latin typeface="Arial" charset="0"/>
              </a:rPr>
              <a:t>Encaminador (Router)</a:t>
            </a:r>
            <a:br>
              <a:rPr lang="es-ES_tradnl" b="1" i="1">
                <a:solidFill>
                  <a:schemeClr val="accent2">
                    <a:lumMod val="75000"/>
                  </a:schemeClr>
                </a:solidFill>
                <a:effectLst>
                  <a:outerShdw blurRad="38100" dist="38100" dir="2700000" algn="tl">
                    <a:srgbClr val="000000"/>
                  </a:outerShdw>
                </a:effectLst>
                <a:latin typeface="Arial" charset="0"/>
              </a:rPr>
            </a:br>
            <a:r>
              <a:rPr lang="es-ES_tradnl" b="1" i="1">
                <a:solidFill>
                  <a:schemeClr val="accent2">
                    <a:lumMod val="75000"/>
                  </a:schemeClr>
                </a:solidFill>
                <a:effectLst>
                  <a:outerShdw blurRad="38100" dist="38100" dir="2700000" algn="tl">
                    <a:srgbClr val="000000"/>
                  </a:outerShdw>
                </a:effectLst>
                <a:latin typeface="Arial" charset="0"/>
              </a:rPr>
              <a:t>Ventajas</a:t>
            </a:r>
            <a:endParaRPr lang="es-ES_tradnl">
              <a:solidFill>
                <a:schemeClr val="accent2">
                  <a:lumMod val="75000"/>
                </a:schemeClr>
              </a:solidFill>
            </a:endParaRPr>
          </a:p>
        </p:txBody>
      </p:sp>
      <p:sp>
        <p:nvSpPr>
          <p:cNvPr id="211971" name="Rectangle 3"/>
          <p:cNvSpPr>
            <a:spLocks noGrp="1" noChangeArrowheads="1"/>
          </p:cNvSpPr>
          <p:nvPr>
            <p:ph type="body" idx="1"/>
          </p:nvPr>
        </p:nvSpPr>
        <p:spPr>
          <a:solidFill>
            <a:schemeClr val="accent2">
              <a:lumMod val="20000"/>
              <a:lumOff val="80000"/>
            </a:schemeClr>
          </a:solidFill>
          <a:ln w="76200">
            <a:solidFill>
              <a:schemeClr val="accent2">
                <a:lumMod val="75000"/>
              </a:schemeClr>
            </a:solidFill>
          </a:ln>
        </p:spPr>
        <p:txBody>
          <a:bodyPr/>
          <a:lstStyle/>
          <a:p>
            <a:pPr>
              <a:defRPr/>
            </a:pPr>
            <a:r>
              <a:rPr lang="es-ES_tradnl" b="1" i="1" dirty="0">
                <a:solidFill>
                  <a:schemeClr val="accent2">
                    <a:lumMod val="75000"/>
                  </a:schemeClr>
                </a:solidFill>
                <a:effectLst>
                  <a:outerShdw blurRad="38100" dist="38100" dir="2700000" algn="tl">
                    <a:srgbClr val="FFFFFF"/>
                  </a:outerShdw>
                </a:effectLst>
                <a:latin typeface="Arial" charset="0"/>
              </a:rPr>
              <a:t>Segmentar grandes redes en más pequeñas.</a:t>
            </a:r>
          </a:p>
          <a:p>
            <a:pPr>
              <a:defRPr/>
            </a:pPr>
            <a:r>
              <a:rPr lang="es-ES_tradnl" b="1" i="1" dirty="0">
                <a:solidFill>
                  <a:schemeClr val="accent2">
                    <a:lumMod val="75000"/>
                  </a:schemeClr>
                </a:solidFill>
                <a:effectLst>
                  <a:outerShdw blurRad="38100" dist="38100" dir="2700000" algn="tl">
                    <a:srgbClr val="FFFFFF"/>
                  </a:outerShdw>
                </a:effectLst>
                <a:latin typeface="Arial" charset="0"/>
              </a:rPr>
              <a:t>Actuar como barrera de seguridad entre segmentos.</a:t>
            </a:r>
          </a:p>
          <a:p>
            <a:pPr>
              <a:defRPr/>
            </a:pPr>
            <a:r>
              <a:rPr lang="es-ES_tradnl" b="1" i="1" dirty="0">
                <a:solidFill>
                  <a:schemeClr val="accent2">
                    <a:lumMod val="75000"/>
                  </a:schemeClr>
                </a:solidFill>
                <a:effectLst>
                  <a:outerShdw blurRad="38100" dist="38100" dir="2700000" algn="tl">
                    <a:srgbClr val="FFFFFF"/>
                  </a:outerShdw>
                </a:effectLst>
                <a:latin typeface="Arial" charset="0"/>
              </a:rPr>
              <a:t>Evita Saturaciones/Sobrecargas, ni las difusiones, ni los datos erróneos ingresan a la red.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ctrTitle"/>
          </p:nvPr>
        </p:nvSpPr>
        <p:spPr>
          <a:xfrm>
            <a:off x="848544" y="228600"/>
            <a:ext cx="8752656" cy="1143000"/>
          </a:xfrm>
          <a:solidFill>
            <a:schemeClr val="accent2">
              <a:lumMod val="20000"/>
              <a:lumOff val="80000"/>
            </a:schemeClr>
          </a:solidFill>
          <a:ln w="76200">
            <a:solidFill>
              <a:schemeClr val="accent2">
                <a:lumMod val="75000"/>
              </a:schemeClr>
            </a:solidFill>
          </a:ln>
        </p:spPr>
        <p:txBody>
          <a:bodyPr/>
          <a:lstStyle/>
          <a:p>
            <a:pPr>
              <a:defRPr/>
            </a:pPr>
            <a:r>
              <a:rPr lang="es-ES_tradnl" i="1" dirty="0">
                <a:solidFill>
                  <a:schemeClr val="accent2"/>
                </a:solidFill>
                <a:effectLst>
                  <a:outerShdw blurRad="38100" dist="38100" dir="2700000" algn="tl">
                    <a:srgbClr val="000000"/>
                  </a:outerShdw>
                </a:effectLst>
                <a:latin typeface="Arial" charset="0"/>
              </a:rPr>
              <a:t>Encaminador (</a:t>
            </a:r>
            <a:r>
              <a:rPr lang="es-ES_tradnl" i="1" dirty="0" err="1">
                <a:solidFill>
                  <a:schemeClr val="accent2"/>
                </a:solidFill>
                <a:effectLst>
                  <a:outerShdw blurRad="38100" dist="38100" dir="2700000" algn="tl">
                    <a:srgbClr val="000000"/>
                  </a:outerShdw>
                </a:effectLst>
                <a:latin typeface="Arial" charset="0"/>
              </a:rPr>
              <a:t>Router</a:t>
            </a:r>
            <a:r>
              <a:rPr lang="es-ES_tradnl" i="1" dirty="0">
                <a:solidFill>
                  <a:schemeClr val="accent2"/>
                </a:solidFill>
                <a:effectLst>
                  <a:outerShdw blurRad="38100" dist="38100" dir="2700000" algn="tl">
                    <a:srgbClr val="000000"/>
                  </a:outerShdw>
                </a:effectLst>
                <a:latin typeface="Arial" charset="0"/>
              </a:rPr>
              <a:t>)</a:t>
            </a:r>
            <a:endParaRPr lang="es-AR" i="1" dirty="0">
              <a:solidFill>
                <a:schemeClr val="accent2"/>
              </a:solidFill>
              <a:effectLst>
                <a:outerShdw blurRad="38100" dist="38100" dir="2700000" algn="tl">
                  <a:srgbClr val="000000"/>
                </a:outerShdw>
              </a:effectLst>
              <a:latin typeface="Arial" charset="0"/>
            </a:endParaRPr>
          </a:p>
        </p:txBody>
      </p:sp>
      <p:graphicFrame>
        <p:nvGraphicFramePr>
          <p:cNvPr id="10242" name="Object 0"/>
          <p:cNvGraphicFramePr>
            <a:graphicFrameLocks noChangeAspect="1"/>
          </p:cNvGraphicFramePr>
          <p:nvPr>
            <p:extLst>
              <p:ext uri="{D42A27DB-BD31-4B8C-83A1-F6EECF244321}">
                <p14:modId xmlns:p14="http://schemas.microsoft.com/office/powerpoint/2010/main" val="3348386583"/>
              </p:ext>
            </p:extLst>
          </p:nvPr>
        </p:nvGraphicFramePr>
        <p:xfrm>
          <a:off x="228600" y="1524000"/>
          <a:ext cx="5334000" cy="5105400"/>
        </p:xfrm>
        <a:graphic>
          <a:graphicData uri="http://schemas.openxmlformats.org/presentationml/2006/ole">
            <mc:AlternateContent xmlns:mc="http://schemas.openxmlformats.org/markup-compatibility/2006">
              <mc:Choice xmlns:v="urn:schemas-microsoft-com:vml" Requires="v">
                <p:oleObj spid="_x0000_s16395" name="Imagen de mapa de bits" r:id="rId3" imgW="2895238" imgH="2438095" progId="Paint.Picture">
                  <p:embed/>
                </p:oleObj>
              </mc:Choice>
              <mc:Fallback>
                <p:oleObj name="Imagen de mapa de bits" r:id="rId3" imgW="2895238" imgH="2438095" progId="Paint.Picture">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524000"/>
                        <a:ext cx="5334000" cy="5105400"/>
                      </a:xfrm>
                      <a:prstGeom prst="rect">
                        <a:avLst/>
                      </a:prstGeom>
                      <a:noFill/>
                      <a:ln w="76200">
                        <a:solidFill>
                          <a:schemeClr val="accent2">
                            <a:lumMod val="75000"/>
                          </a:schemeClr>
                        </a:solidFill>
                        <a:miter lim="800000"/>
                        <a:headEnd/>
                        <a:tailEnd/>
                      </a:ln>
                      <a:effectLst/>
                    </p:spPr>
                  </p:pic>
                </p:oleObj>
              </mc:Fallback>
            </mc:AlternateContent>
          </a:graphicData>
        </a:graphic>
      </p:graphicFrame>
      <p:grpSp>
        <p:nvGrpSpPr>
          <p:cNvPr id="2" name="Grupo 1"/>
          <p:cNvGrpSpPr/>
          <p:nvPr/>
        </p:nvGrpSpPr>
        <p:grpSpPr>
          <a:xfrm>
            <a:off x="5638800" y="1524000"/>
            <a:ext cx="4038600" cy="5102225"/>
            <a:chOff x="5638800" y="1524000"/>
            <a:chExt cx="4038600" cy="5102225"/>
          </a:xfrm>
        </p:grpSpPr>
        <p:graphicFrame>
          <p:nvGraphicFramePr>
            <p:cNvPr id="10243" name="Object 1"/>
            <p:cNvGraphicFramePr>
              <a:graphicFrameLocks noChangeAspect="1"/>
            </p:cNvGraphicFramePr>
            <p:nvPr>
              <p:extLst>
                <p:ext uri="{D42A27DB-BD31-4B8C-83A1-F6EECF244321}">
                  <p14:modId xmlns:p14="http://schemas.microsoft.com/office/powerpoint/2010/main" val="2296120096"/>
                </p:ext>
              </p:extLst>
            </p:nvPr>
          </p:nvGraphicFramePr>
          <p:xfrm>
            <a:off x="5638800" y="1524000"/>
            <a:ext cx="4038600" cy="2514600"/>
          </p:xfrm>
          <a:graphic>
            <a:graphicData uri="http://schemas.openxmlformats.org/presentationml/2006/ole">
              <mc:AlternateContent xmlns:mc="http://schemas.openxmlformats.org/markup-compatibility/2006">
                <mc:Choice xmlns:v="urn:schemas-microsoft-com:vml" Requires="v">
                  <p:oleObj spid="_x0000_s16396" name="Imagen de mapa de bits" r:id="rId5" imgW="2921150" imgH="1905098" progId="Paint.Picture">
                    <p:embed/>
                  </p:oleObj>
                </mc:Choice>
                <mc:Fallback>
                  <p:oleObj name="Imagen de mapa de bits" r:id="rId5" imgW="2921150" imgH="1905098" progId="Paint.Picture">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1524000"/>
                          <a:ext cx="4038600" cy="2514600"/>
                        </a:xfrm>
                        <a:prstGeom prst="rect">
                          <a:avLst/>
                        </a:prstGeom>
                        <a:noFill/>
                        <a:ln w="76200">
                          <a:solidFill>
                            <a:schemeClr val="accent2">
                              <a:lumMod val="75000"/>
                            </a:schemeClr>
                          </a:solidFill>
                          <a:miter lim="800000"/>
                          <a:headEnd/>
                          <a:tailEnd/>
                        </a:ln>
                        <a:effectLst/>
                      </p:spPr>
                    </p:pic>
                  </p:oleObj>
                </mc:Fallback>
              </mc:AlternateContent>
            </a:graphicData>
          </a:graphic>
        </p:graphicFrame>
        <p:graphicFrame>
          <p:nvGraphicFramePr>
            <p:cNvPr id="10244" name="Object 2"/>
            <p:cNvGraphicFramePr>
              <a:graphicFrameLocks noChangeAspect="1"/>
            </p:cNvGraphicFramePr>
            <p:nvPr>
              <p:extLst>
                <p:ext uri="{D42A27DB-BD31-4B8C-83A1-F6EECF244321}">
                  <p14:modId xmlns:p14="http://schemas.microsoft.com/office/powerpoint/2010/main" val="1585068210"/>
                </p:ext>
              </p:extLst>
            </p:nvPr>
          </p:nvGraphicFramePr>
          <p:xfrm>
            <a:off x="5638800" y="3886200"/>
            <a:ext cx="4038600" cy="2740025"/>
          </p:xfrm>
          <a:graphic>
            <a:graphicData uri="http://schemas.openxmlformats.org/presentationml/2006/ole">
              <mc:AlternateContent xmlns:mc="http://schemas.openxmlformats.org/markup-compatibility/2006">
                <mc:Choice xmlns:v="urn:schemas-microsoft-com:vml" Requires="v">
                  <p:oleObj spid="_x0000_s16397" name="Imagen de mapa de bits" r:id="rId7" imgW="2902099" imgH="1968601" progId="PBrush">
                    <p:embed/>
                  </p:oleObj>
                </mc:Choice>
                <mc:Fallback>
                  <p:oleObj name="Imagen de mapa de bits" r:id="rId7" imgW="2902099" imgH="1968601" progId="PBrush">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8800" y="3886200"/>
                          <a:ext cx="4038600" cy="2740025"/>
                        </a:xfrm>
                        <a:prstGeom prst="rect">
                          <a:avLst/>
                        </a:prstGeom>
                        <a:noFill/>
                        <a:ln w="76200">
                          <a:solidFill>
                            <a:schemeClr val="accent2">
                              <a:lumMod val="75000"/>
                            </a:schemeClr>
                          </a:solidFill>
                          <a:miter lim="800000"/>
                          <a:headEnd/>
                          <a:tailEnd/>
                        </a:ln>
                        <a:effectLst/>
                      </p:spPr>
                    </p:pic>
                  </p:oleObj>
                </mc:Fallback>
              </mc:AlternateContent>
            </a:graphicData>
          </a:graphic>
        </p:graphicFrame>
        <p:sp>
          <p:nvSpPr>
            <p:cNvPr id="10246" name="Text Box 7"/>
            <p:cNvSpPr txBox="1">
              <a:spLocks noChangeArrowheads="1"/>
            </p:cNvSpPr>
            <p:nvPr/>
          </p:nvSpPr>
          <p:spPr bwMode="auto">
            <a:xfrm>
              <a:off x="6705600" y="1981200"/>
              <a:ext cx="1524000" cy="762000"/>
            </a:xfrm>
            <a:prstGeom prst="rect">
              <a:avLst/>
            </a:prstGeom>
            <a:solidFill>
              <a:schemeClr val="accent2">
                <a:lumMod val="20000"/>
                <a:lumOff val="80000"/>
              </a:schemeClr>
            </a:solidFill>
            <a:ln w="9525">
              <a:solidFill>
                <a:schemeClr val="accent2">
                  <a:lumMod val="75000"/>
                </a:schemeClr>
              </a:solidFill>
              <a:miter lim="800000"/>
              <a:headEnd/>
              <a:tailEnd/>
            </a:ln>
          </p:spPr>
          <p:txBody>
            <a:bodyPr>
              <a:spAutoFit/>
            </a:bodyPr>
            <a:lstStyle/>
            <a:p>
              <a:pPr algn="l"/>
              <a:r>
                <a:rPr lang="es-MX" b="0" i="0" dirty="0">
                  <a:solidFill>
                    <a:schemeClr val="tx2"/>
                  </a:solidFill>
                </a:rPr>
                <a:t>WAN</a:t>
              </a:r>
              <a:endParaRPr lang="es-AR" b="0" i="0" dirty="0">
                <a:solidFill>
                  <a:schemeClr val="tx2"/>
                </a:solidFill>
              </a:endParaRPr>
            </a:p>
          </p:txBody>
        </p:sp>
        <p:sp>
          <p:nvSpPr>
            <p:cNvPr id="10247" name="Text Box 8"/>
            <p:cNvSpPr txBox="1">
              <a:spLocks noChangeArrowheads="1"/>
            </p:cNvSpPr>
            <p:nvPr/>
          </p:nvSpPr>
          <p:spPr bwMode="auto">
            <a:xfrm>
              <a:off x="6781800" y="4267200"/>
              <a:ext cx="1500188" cy="762000"/>
            </a:xfrm>
            <a:prstGeom prst="rect">
              <a:avLst/>
            </a:prstGeom>
            <a:solidFill>
              <a:schemeClr val="accent2">
                <a:lumMod val="20000"/>
                <a:lumOff val="80000"/>
              </a:schemeClr>
            </a:solidFill>
            <a:ln w="9525">
              <a:solidFill>
                <a:schemeClr val="accent2">
                  <a:lumMod val="75000"/>
                </a:schemeClr>
              </a:solidFill>
              <a:miter lim="800000"/>
              <a:headEnd/>
              <a:tailEnd/>
            </a:ln>
          </p:spPr>
          <p:txBody>
            <a:bodyPr>
              <a:spAutoFit/>
            </a:bodyPr>
            <a:lstStyle/>
            <a:p>
              <a:pPr algn="l"/>
              <a:r>
                <a:rPr lang="es-MX" b="0" i="0" dirty="0">
                  <a:solidFill>
                    <a:schemeClr val="tx2"/>
                  </a:solidFill>
                </a:rPr>
                <a:t>LAN</a:t>
              </a:r>
              <a:endParaRPr lang="es-AR" b="0" i="0" dirty="0">
                <a:solidFill>
                  <a:schemeClr val="tx2"/>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41666"/>
                                        </p:tgtEl>
                                        <p:attrNameLst>
                                          <p:attrName>style.visibility</p:attrName>
                                        </p:attrNameLst>
                                      </p:cBhvr>
                                      <p:to>
                                        <p:strVal val="visible"/>
                                      </p:to>
                                    </p:set>
                                    <p:anim calcmode="lin" valueType="num">
                                      <p:cBhvr>
                                        <p:cTn id="7" dur="1000" fill="hold"/>
                                        <p:tgtEl>
                                          <p:spTgt spid="241666"/>
                                        </p:tgtEl>
                                        <p:attrNameLst>
                                          <p:attrName>ppt_w</p:attrName>
                                        </p:attrNameLst>
                                      </p:cBhvr>
                                      <p:tavLst>
                                        <p:tav tm="0">
                                          <p:val>
                                            <p:fltVal val="0"/>
                                          </p:val>
                                        </p:tav>
                                        <p:tav tm="100000">
                                          <p:val>
                                            <p:strVal val="#ppt_w"/>
                                          </p:val>
                                        </p:tav>
                                      </p:tavLst>
                                    </p:anim>
                                    <p:anim calcmode="lin" valueType="num">
                                      <p:cBhvr>
                                        <p:cTn id="8" dur="1000" fill="hold"/>
                                        <p:tgtEl>
                                          <p:spTgt spid="241666"/>
                                        </p:tgtEl>
                                        <p:attrNameLst>
                                          <p:attrName>ppt_h</p:attrName>
                                        </p:attrNameLst>
                                      </p:cBhvr>
                                      <p:tavLst>
                                        <p:tav tm="0">
                                          <p:val>
                                            <p:fltVal val="0"/>
                                          </p:val>
                                        </p:tav>
                                        <p:tav tm="100000">
                                          <p:val>
                                            <p:strVal val="#ppt_h"/>
                                          </p:val>
                                        </p:tav>
                                      </p:tavLst>
                                    </p:anim>
                                    <p:anim calcmode="lin" valueType="num">
                                      <p:cBhvr>
                                        <p:cTn id="9" dur="1000" fill="hold"/>
                                        <p:tgtEl>
                                          <p:spTgt spid="241666"/>
                                        </p:tgtEl>
                                        <p:attrNameLst>
                                          <p:attrName>style.rotation</p:attrName>
                                        </p:attrNameLst>
                                      </p:cBhvr>
                                      <p:tavLst>
                                        <p:tav tm="0">
                                          <p:val>
                                            <p:fltVal val="90"/>
                                          </p:val>
                                        </p:tav>
                                        <p:tav tm="100000">
                                          <p:val>
                                            <p:fltVal val="0"/>
                                          </p:val>
                                        </p:tav>
                                      </p:tavLst>
                                    </p:anim>
                                    <p:animEffect transition="in" filter="fade">
                                      <p:cBhvr>
                                        <p:cTn id="10" dur="1000"/>
                                        <p:tgtEl>
                                          <p:spTgt spid="24166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0242"/>
                                        </p:tgtEl>
                                        <p:attrNameLst>
                                          <p:attrName>style.visibility</p:attrName>
                                        </p:attrNameLst>
                                      </p:cBhvr>
                                      <p:to>
                                        <p:strVal val="visible"/>
                                      </p:to>
                                    </p:set>
                                    <p:anim calcmode="lin" valueType="num">
                                      <p:cBhvr>
                                        <p:cTn id="15" dur="1000" fill="hold"/>
                                        <p:tgtEl>
                                          <p:spTgt spid="10242"/>
                                        </p:tgtEl>
                                        <p:attrNameLst>
                                          <p:attrName>ppt_w</p:attrName>
                                        </p:attrNameLst>
                                      </p:cBhvr>
                                      <p:tavLst>
                                        <p:tav tm="0">
                                          <p:val>
                                            <p:fltVal val="0"/>
                                          </p:val>
                                        </p:tav>
                                        <p:tav tm="100000">
                                          <p:val>
                                            <p:strVal val="#ppt_w"/>
                                          </p:val>
                                        </p:tav>
                                      </p:tavLst>
                                    </p:anim>
                                    <p:anim calcmode="lin" valueType="num">
                                      <p:cBhvr>
                                        <p:cTn id="16" dur="1000" fill="hold"/>
                                        <p:tgtEl>
                                          <p:spTgt spid="10242"/>
                                        </p:tgtEl>
                                        <p:attrNameLst>
                                          <p:attrName>ppt_h</p:attrName>
                                        </p:attrNameLst>
                                      </p:cBhvr>
                                      <p:tavLst>
                                        <p:tav tm="0">
                                          <p:val>
                                            <p:fltVal val="0"/>
                                          </p:val>
                                        </p:tav>
                                        <p:tav tm="100000">
                                          <p:val>
                                            <p:strVal val="#ppt_h"/>
                                          </p:val>
                                        </p:tav>
                                      </p:tavLst>
                                    </p:anim>
                                    <p:anim calcmode="lin" valueType="num">
                                      <p:cBhvr>
                                        <p:cTn id="17" dur="1000" fill="hold"/>
                                        <p:tgtEl>
                                          <p:spTgt spid="10242"/>
                                        </p:tgtEl>
                                        <p:attrNameLst>
                                          <p:attrName>style.rotation</p:attrName>
                                        </p:attrNameLst>
                                      </p:cBhvr>
                                      <p:tavLst>
                                        <p:tav tm="0">
                                          <p:val>
                                            <p:fltVal val="90"/>
                                          </p:val>
                                        </p:tav>
                                        <p:tav tm="100000">
                                          <p:val>
                                            <p:fltVal val="0"/>
                                          </p:val>
                                        </p:tav>
                                      </p:tavLst>
                                    </p:anim>
                                    <p:animEffect transition="in" filter="fade">
                                      <p:cBhvr>
                                        <p:cTn id="18" dur="1000"/>
                                        <p:tgtEl>
                                          <p:spTgt spid="10242"/>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1000" fill="hold"/>
                                        <p:tgtEl>
                                          <p:spTgt spid="2"/>
                                        </p:tgtEl>
                                        <p:attrNameLst>
                                          <p:attrName>ppt_w</p:attrName>
                                        </p:attrNameLst>
                                      </p:cBhvr>
                                      <p:tavLst>
                                        <p:tav tm="0">
                                          <p:val>
                                            <p:fltVal val="0"/>
                                          </p:val>
                                        </p:tav>
                                        <p:tav tm="100000">
                                          <p:val>
                                            <p:strVal val="#ppt_w"/>
                                          </p:val>
                                        </p:tav>
                                      </p:tavLst>
                                    </p:anim>
                                    <p:anim calcmode="lin" valueType="num">
                                      <p:cBhvr>
                                        <p:cTn id="24" dur="1000" fill="hold"/>
                                        <p:tgtEl>
                                          <p:spTgt spid="2"/>
                                        </p:tgtEl>
                                        <p:attrNameLst>
                                          <p:attrName>ppt_h</p:attrName>
                                        </p:attrNameLst>
                                      </p:cBhvr>
                                      <p:tavLst>
                                        <p:tav tm="0">
                                          <p:val>
                                            <p:fltVal val="0"/>
                                          </p:val>
                                        </p:tav>
                                        <p:tav tm="100000">
                                          <p:val>
                                            <p:strVal val="#ppt_h"/>
                                          </p:val>
                                        </p:tav>
                                      </p:tavLst>
                                    </p:anim>
                                    <p:anim calcmode="lin" valueType="num">
                                      <p:cBhvr>
                                        <p:cTn id="25" dur="1000" fill="hold"/>
                                        <p:tgtEl>
                                          <p:spTgt spid="2"/>
                                        </p:tgtEl>
                                        <p:attrNameLst>
                                          <p:attrName>style.rotation</p:attrName>
                                        </p:attrNameLst>
                                      </p:cBhvr>
                                      <p:tavLst>
                                        <p:tav tm="0">
                                          <p:val>
                                            <p:fltVal val="90"/>
                                          </p:val>
                                        </p:tav>
                                        <p:tav tm="100000">
                                          <p:val>
                                            <p:fltVal val="0"/>
                                          </p:val>
                                        </p:tav>
                                      </p:tavLst>
                                    </p:anim>
                                    <p:animEffect transition="in" filter="fade">
                                      <p:cBhvr>
                                        <p:cTn id="2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1447800" y="228600"/>
            <a:ext cx="7715250" cy="1295400"/>
          </a:xfrm>
          <a:solidFill>
            <a:schemeClr val="accent2">
              <a:lumMod val="20000"/>
              <a:lumOff val="80000"/>
            </a:schemeClr>
          </a:solidFill>
          <a:ln w="76200">
            <a:solidFill>
              <a:schemeClr val="accent2">
                <a:lumMod val="75000"/>
              </a:schemeClr>
            </a:solidFill>
          </a:ln>
        </p:spPr>
        <p:txBody>
          <a:bodyPr/>
          <a:lstStyle/>
          <a:p>
            <a:r>
              <a:rPr lang="es-ES_tradnl" b="1" i="1" dirty="0">
                <a:solidFill>
                  <a:schemeClr val="accent2">
                    <a:lumMod val="75000"/>
                  </a:schemeClr>
                </a:solidFill>
                <a:latin typeface="Arial" charset="0"/>
              </a:rPr>
              <a:t>Encaminador (</a:t>
            </a:r>
            <a:r>
              <a:rPr lang="es-ES_tradnl" b="1" i="1" dirty="0" err="1">
                <a:solidFill>
                  <a:schemeClr val="accent2">
                    <a:lumMod val="75000"/>
                  </a:schemeClr>
                </a:solidFill>
                <a:latin typeface="Arial" charset="0"/>
              </a:rPr>
              <a:t>Router</a:t>
            </a:r>
            <a:r>
              <a:rPr lang="es-ES_tradnl" b="1" i="1" dirty="0">
                <a:solidFill>
                  <a:schemeClr val="accent2">
                    <a:lumMod val="75000"/>
                  </a:schemeClr>
                </a:solidFill>
                <a:latin typeface="Arial" charset="0"/>
              </a:rPr>
              <a:t>)</a:t>
            </a:r>
            <a:br>
              <a:rPr lang="es-ES_tradnl" b="1" i="1" dirty="0">
                <a:solidFill>
                  <a:schemeClr val="accent2">
                    <a:lumMod val="75000"/>
                  </a:schemeClr>
                </a:solidFill>
                <a:latin typeface="Arial" charset="0"/>
              </a:rPr>
            </a:br>
            <a:r>
              <a:rPr lang="es-ES_tradnl" b="1" i="1" dirty="0">
                <a:solidFill>
                  <a:schemeClr val="accent2">
                    <a:lumMod val="75000"/>
                  </a:schemeClr>
                </a:solidFill>
                <a:latin typeface="Arial" charset="0"/>
              </a:rPr>
              <a:t>Tipos de Enrutamiento</a:t>
            </a:r>
            <a:endParaRPr lang="es-ES_tradnl" dirty="0">
              <a:solidFill>
                <a:schemeClr val="accent2">
                  <a:lumMod val="75000"/>
                </a:schemeClr>
              </a:solidFill>
            </a:endParaRPr>
          </a:p>
        </p:txBody>
      </p:sp>
      <p:sp>
        <p:nvSpPr>
          <p:cNvPr id="212995" name="Rectangle 3"/>
          <p:cNvSpPr>
            <a:spLocks noGrp="1" noChangeArrowheads="1"/>
          </p:cNvSpPr>
          <p:nvPr>
            <p:ph type="body" idx="1"/>
          </p:nvPr>
        </p:nvSpPr>
        <p:spPr>
          <a:xfrm>
            <a:off x="762000" y="1752600"/>
            <a:ext cx="8420100" cy="4114800"/>
          </a:xfrm>
          <a:solidFill>
            <a:schemeClr val="accent2">
              <a:lumMod val="20000"/>
              <a:lumOff val="80000"/>
            </a:schemeClr>
          </a:solidFill>
          <a:ln w="76200">
            <a:solidFill>
              <a:schemeClr val="accent2">
                <a:lumMod val="75000"/>
              </a:schemeClr>
            </a:solidFill>
          </a:ln>
        </p:spPr>
        <p:txBody>
          <a:bodyPr/>
          <a:lstStyle/>
          <a:p>
            <a:pPr>
              <a:defRPr/>
            </a:pPr>
            <a:r>
              <a:rPr lang="es-ES_tradnl" b="1" i="1" dirty="0">
                <a:solidFill>
                  <a:schemeClr val="accent2">
                    <a:lumMod val="75000"/>
                  </a:schemeClr>
                </a:solidFill>
                <a:effectLst>
                  <a:outerShdw blurRad="38100" dist="38100" dir="2700000" algn="tl">
                    <a:srgbClr val="000000"/>
                  </a:outerShdw>
                </a:effectLst>
                <a:latin typeface="Arial" charset="0"/>
              </a:rPr>
              <a:t>Estáticos :</a:t>
            </a:r>
            <a:r>
              <a:rPr lang="es-ES_tradnl" i="1" dirty="0">
                <a:solidFill>
                  <a:schemeClr val="accent2">
                    <a:lumMod val="75000"/>
                  </a:schemeClr>
                </a:solidFill>
                <a:latin typeface="Arial" charset="0"/>
              </a:rPr>
              <a:t> Requieren administración definida, y configuración manual de la tabla de encaminamiento</a:t>
            </a:r>
          </a:p>
          <a:p>
            <a:pPr>
              <a:defRPr/>
            </a:pPr>
            <a:r>
              <a:rPr lang="es-ES_tradnl" b="1" i="1" dirty="0">
                <a:solidFill>
                  <a:schemeClr val="accent2">
                    <a:lumMod val="75000"/>
                  </a:schemeClr>
                </a:solidFill>
                <a:effectLst>
                  <a:outerShdw blurRad="38100" dist="38100" dir="2700000" algn="tl">
                    <a:srgbClr val="000000"/>
                  </a:outerShdw>
                </a:effectLst>
                <a:latin typeface="Arial" charset="0"/>
              </a:rPr>
              <a:t>Dinámicos :</a:t>
            </a:r>
            <a:r>
              <a:rPr lang="es-ES_tradnl" i="1" dirty="0">
                <a:solidFill>
                  <a:schemeClr val="accent2">
                    <a:lumMod val="75000"/>
                  </a:schemeClr>
                </a:solidFill>
                <a:latin typeface="Arial" charset="0"/>
              </a:rPr>
              <a:t> Descubren las rutas en forma automática y alternativas, requieren configuración mínima</a:t>
            </a:r>
          </a:p>
        </p:txBody>
      </p:sp>
      <p:graphicFrame>
        <p:nvGraphicFramePr>
          <p:cNvPr id="11266" name="Object 0"/>
          <p:cNvGraphicFramePr>
            <a:graphicFrameLocks noChangeAspect="1"/>
          </p:cNvGraphicFramePr>
          <p:nvPr>
            <p:extLst>
              <p:ext uri="{D42A27DB-BD31-4B8C-83A1-F6EECF244321}">
                <p14:modId xmlns:p14="http://schemas.microsoft.com/office/powerpoint/2010/main" val="18052010"/>
              </p:ext>
            </p:extLst>
          </p:nvPr>
        </p:nvGraphicFramePr>
        <p:xfrm>
          <a:off x="2133600" y="4953000"/>
          <a:ext cx="5830888" cy="838200"/>
        </p:xfrm>
        <a:graphic>
          <a:graphicData uri="http://schemas.openxmlformats.org/presentationml/2006/ole">
            <mc:AlternateContent xmlns:mc="http://schemas.openxmlformats.org/markup-compatibility/2006">
              <mc:Choice xmlns:v="urn:schemas-microsoft-com:vml" Requires="v">
                <p:oleObj spid="_x0000_s17413" name="VISIO" r:id="rId3" imgW="5830200" imgH="837720" progId="">
                  <p:embed/>
                </p:oleObj>
              </mc:Choice>
              <mc:Fallback>
                <p:oleObj name="VISIO" r:id="rId3" imgW="5830200" imgH="837720" progId="">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4953000"/>
                        <a:ext cx="5830888" cy="838200"/>
                      </a:xfrm>
                      <a:prstGeom prst="rect">
                        <a:avLst/>
                      </a:prstGeom>
                      <a:solidFill>
                        <a:schemeClr val="accent2">
                          <a:lumMod val="20000"/>
                          <a:lumOff val="80000"/>
                        </a:schemeClr>
                      </a:solid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p:cTn id="7" dur="1000" fill="hold"/>
                                        <p:tgtEl>
                                          <p:spTgt spid="11267"/>
                                        </p:tgtEl>
                                        <p:attrNameLst>
                                          <p:attrName>ppt_w</p:attrName>
                                        </p:attrNameLst>
                                      </p:cBhvr>
                                      <p:tavLst>
                                        <p:tav tm="0">
                                          <p:val>
                                            <p:fltVal val="0"/>
                                          </p:val>
                                        </p:tav>
                                        <p:tav tm="100000">
                                          <p:val>
                                            <p:strVal val="#ppt_w"/>
                                          </p:val>
                                        </p:tav>
                                      </p:tavLst>
                                    </p:anim>
                                    <p:anim calcmode="lin" valueType="num">
                                      <p:cBhvr>
                                        <p:cTn id="8" dur="1000" fill="hold"/>
                                        <p:tgtEl>
                                          <p:spTgt spid="11267"/>
                                        </p:tgtEl>
                                        <p:attrNameLst>
                                          <p:attrName>ppt_h</p:attrName>
                                        </p:attrNameLst>
                                      </p:cBhvr>
                                      <p:tavLst>
                                        <p:tav tm="0">
                                          <p:val>
                                            <p:fltVal val="0"/>
                                          </p:val>
                                        </p:tav>
                                        <p:tav tm="100000">
                                          <p:val>
                                            <p:strVal val="#ppt_h"/>
                                          </p:val>
                                        </p:tav>
                                      </p:tavLst>
                                    </p:anim>
                                    <p:anim calcmode="lin" valueType="num">
                                      <p:cBhvr>
                                        <p:cTn id="9" dur="1000" fill="hold"/>
                                        <p:tgtEl>
                                          <p:spTgt spid="11267"/>
                                        </p:tgtEl>
                                        <p:attrNameLst>
                                          <p:attrName>style.rotation</p:attrName>
                                        </p:attrNameLst>
                                      </p:cBhvr>
                                      <p:tavLst>
                                        <p:tav tm="0">
                                          <p:val>
                                            <p:fltVal val="90"/>
                                          </p:val>
                                        </p:tav>
                                        <p:tav tm="100000">
                                          <p:val>
                                            <p:fltVal val="0"/>
                                          </p:val>
                                        </p:tav>
                                      </p:tavLst>
                                    </p:anim>
                                    <p:animEffect transition="in" filter="fade">
                                      <p:cBhvr>
                                        <p:cTn id="10" dur="1000"/>
                                        <p:tgtEl>
                                          <p:spTgt spid="11267"/>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12995">
                                            <p:bg/>
                                          </p:spTgt>
                                        </p:tgtEl>
                                        <p:attrNameLst>
                                          <p:attrName>style.visibility</p:attrName>
                                        </p:attrNameLst>
                                      </p:cBhvr>
                                      <p:to>
                                        <p:strVal val="visible"/>
                                      </p:to>
                                    </p:set>
                                    <p:anim calcmode="lin" valueType="num">
                                      <p:cBhvr>
                                        <p:cTn id="15" dur="1000" fill="hold"/>
                                        <p:tgtEl>
                                          <p:spTgt spid="212995">
                                            <p:bg/>
                                          </p:spTgt>
                                        </p:tgtEl>
                                        <p:attrNameLst>
                                          <p:attrName>ppt_w</p:attrName>
                                        </p:attrNameLst>
                                      </p:cBhvr>
                                      <p:tavLst>
                                        <p:tav tm="0">
                                          <p:val>
                                            <p:fltVal val="0"/>
                                          </p:val>
                                        </p:tav>
                                        <p:tav tm="100000">
                                          <p:val>
                                            <p:strVal val="#ppt_w"/>
                                          </p:val>
                                        </p:tav>
                                      </p:tavLst>
                                    </p:anim>
                                    <p:anim calcmode="lin" valueType="num">
                                      <p:cBhvr>
                                        <p:cTn id="16" dur="1000" fill="hold"/>
                                        <p:tgtEl>
                                          <p:spTgt spid="212995">
                                            <p:bg/>
                                          </p:spTgt>
                                        </p:tgtEl>
                                        <p:attrNameLst>
                                          <p:attrName>ppt_h</p:attrName>
                                        </p:attrNameLst>
                                      </p:cBhvr>
                                      <p:tavLst>
                                        <p:tav tm="0">
                                          <p:val>
                                            <p:fltVal val="0"/>
                                          </p:val>
                                        </p:tav>
                                        <p:tav tm="100000">
                                          <p:val>
                                            <p:strVal val="#ppt_h"/>
                                          </p:val>
                                        </p:tav>
                                      </p:tavLst>
                                    </p:anim>
                                    <p:anim calcmode="lin" valueType="num">
                                      <p:cBhvr>
                                        <p:cTn id="17" dur="1000" fill="hold"/>
                                        <p:tgtEl>
                                          <p:spTgt spid="212995">
                                            <p:bg/>
                                          </p:spTgt>
                                        </p:tgtEl>
                                        <p:attrNameLst>
                                          <p:attrName>style.rotation</p:attrName>
                                        </p:attrNameLst>
                                      </p:cBhvr>
                                      <p:tavLst>
                                        <p:tav tm="0">
                                          <p:val>
                                            <p:fltVal val="90"/>
                                          </p:val>
                                        </p:tav>
                                        <p:tav tm="100000">
                                          <p:val>
                                            <p:fltVal val="0"/>
                                          </p:val>
                                        </p:tav>
                                      </p:tavLst>
                                    </p:anim>
                                    <p:animEffect transition="in" filter="fade">
                                      <p:cBhvr>
                                        <p:cTn id="18" dur="1000"/>
                                        <p:tgtEl>
                                          <p:spTgt spid="212995">
                                            <p:bg/>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12995">
                                            <p:txEl>
                                              <p:pRg st="0" end="0"/>
                                            </p:txEl>
                                          </p:spTgt>
                                        </p:tgtEl>
                                        <p:attrNameLst>
                                          <p:attrName>style.visibility</p:attrName>
                                        </p:attrNameLst>
                                      </p:cBhvr>
                                      <p:to>
                                        <p:strVal val="visible"/>
                                      </p:to>
                                    </p:set>
                                    <p:anim calcmode="lin" valueType="num">
                                      <p:cBhvr>
                                        <p:cTn id="23" dur="1000" fill="hold"/>
                                        <p:tgtEl>
                                          <p:spTgt spid="212995">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212995">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212995">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21299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212995">
                                            <p:txEl>
                                              <p:pRg st="1" end="1"/>
                                            </p:txEl>
                                          </p:spTgt>
                                        </p:tgtEl>
                                        <p:attrNameLst>
                                          <p:attrName>style.visibility</p:attrName>
                                        </p:attrNameLst>
                                      </p:cBhvr>
                                      <p:to>
                                        <p:strVal val="visible"/>
                                      </p:to>
                                    </p:set>
                                    <p:anim calcmode="lin" valueType="num">
                                      <p:cBhvr>
                                        <p:cTn id="31" dur="1000" fill="hold"/>
                                        <p:tgtEl>
                                          <p:spTgt spid="212995">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212995">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212995">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2129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212995" grpId="0"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007064" y="476672"/>
            <a:ext cx="8420100" cy="1500187"/>
          </a:xfrm>
          <a:solidFill>
            <a:schemeClr val="accent2">
              <a:lumMod val="20000"/>
              <a:lumOff val="80000"/>
            </a:schemeClr>
          </a:solidFill>
          <a:ln w="76200">
            <a:solidFill>
              <a:schemeClr val="accent2">
                <a:lumMod val="75000"/>
              </a:schemeClr>
            </a:solidFill>
            <a:miter lim="800000"/>
            <a:headEnd/>
            <a:tailEnd/>
          </a:ln>
        </p:spPr>
        <p:txBody>
          <a:bodyPr vert="horz" wrap="square" lIns="91440" tIns="45720" rIns="91440" bIns="45720" numCol="1" anchor="ctr" anchorCtr="0" compatLnSpc="1">
            <a:prstTxWarp prst="textNoShape">
              <a:avLst/>
            </a:prstTxWarp>
          </a:bodyPr>
          <a:lstStyle/>
          <a:p>
            <a:pPr algn="ctr">
              <a:spcBef>
                <a:spcPct val="0"/>
              </a:spcBef>
            </a:pPr>
            <a:r>
              <a:rPr lang="es-ES" sz="4400" b="1" i="1" dirty="0">
                <a:solidFill>
                  <a:schemeClr val="accent2">
                    <a:lumMod val="75000"/>
                  </a:schemeClr>
                </a:solidFill>
                <a:latin typeface="Arial" charset="0"/>
                <a:ea typeface="+mj-ea"/>
                <a:cs typeface="+mj-cs"/>
              </a:rPr>
              <a:t>Segmentación de Redes con </a:t>
            </a:r>
            <a:r>
              <a:rPr lang="es-ES" sz="4400" b="1" i="1" dirty="0" err="1">
                <a:solidFill>
                  <a:schemeClr val="accent2">
                    <a:lumMod val="75000"/>
                  </a:schemeClr>
                </a:solidFill>
                <a:latin typeface="Arial" charset="0"/>
                <a:ea typeface="+mj-ea"/>
                <a:cs typeface="+mj-cs"/>
              </a:rPr>
              <a:t>Routers</a:t>
            </a:r>
            <a:endParaRPr lang="es-ES" sz="4400" b="1" i="1" dirty="0">
              <a:solidFill>
                <a:schemeClr val="accent2">
                  <a:lumMod val="75000"/>
                </a:schemeClr>
              </a:solidFill>
              <a:latin typeface="Arial" charset="0"/>
              <a:ea typeface="+mj-ea"/>
              <a:cs typeface="+mj-cs"/>
            </a:endParaRPr>
          </a:p>
        </p:txBody>
      </p:sp>
      <p:graphicFrame>
        <p:nvGraphicFramePr>
          <p:cNvPr id="12290" name="Object 0"/>
          <p:cNvGraphicFramePr>
            <a:graphicFrameLocks noGrp="1" noChangeAspect="1"/>
          </p:cNvGraphicFramePr>
          <p:nvPr>
            <p:ph type="title"/>
            <p:extLst>
              <p:ext uri="{D42A27DB-BD31-4B8C-83A1-F6EECF244321}">
                <p14:modId xmlns:p14="http://schemas.microsoft.com/office/powerpoint/2010/main" val="1944156138"/>
              </p:ext>
            </p:extLst>
          </p:nvPr>
        </p:nvGraphicFramePr>
        <p:xfrm>
          <a:off x="0" y="0"/>
          <a:ext cx="9906000" cy="6858000"/>
        </p:xfrm>
        <a:graphic>
          <a:graphicData uri="http://schemas.openxmlformats.org/presentationml/2006/ole">
            <mc:AlternateContent xmlns:mc="http://schemas.openxmlformats.org/markup-compatibility/2006">
              <mc:Choice xmlns:v="urn:schemas-microsoft-com:vml" Requires="v">
                <p:oleObj spid="_x0000_s18437" name="Imagen de mapa de bits" r:id="rId3" imgW="3499560" imgH="2815560" progId="Paint.Picture">
                  <p:embed/>
                </p:oleObj>
              </mc:Choice>
              <mc:Fallback>
                <p:oleObj name="Imagen de mapa de bits" r:id="rId3" imgW="3499560" imgH="2815560" progId="Paint.Picture">
                  <p:embed/>
                  <p:pic>
                    <p:nvPicPr>
                      <p:cNvPr id="0" name="Object 0"/>
                      <p:cNvPicPr>
                        <a:picLocks noChangeAspect="1" noChangeArrowheads="1"/>
                      </p:cNvPicPr>
                      <p:nvPr/>
                    </p:nvPicPr>
                    <p:blipFill>
                      <a:blip r:embed="rId4"/>
                      <a:srcRect/>
                      <a:stretch>
                        <a:fillRect/>
                      </a:stretch>
                    </p:blipFill>
                    <p:spPr bwMode="auto">
                      <a:xfrm>
                        <a:off x="0" y="0"/>
                        <a:ext cx="9906000" cy="6858000"/>
                      </a:xfrm>
                      <a:prstGeom prst="rect">
                        <a:avLst/>
                      </a:prstGeom>
                      <a:noFill/>
                      <a:ln w="76200">
                        <a:solidFill>
                          <a:schemeClr val="accent2">
                            <a:lumMod val="75000"/>
                          </a:schemeClr>
                        </a:solidFill>
                        <a:miter lim="800000"/>
                        <a:headEnd/>
                        <a:tailEnd/>
                      </a:ln>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505172" y="0"/>
            <a:ext cx="8895655" cy="1052736"/>
          </a:xfrm>
          <a:solidFill>
            <a:schemeClr val="accent2">
              <a:lumMod val="20000"/>
              <a:lumOff val="80000"/>
            </a:schemeClr>
          </a:solidFill>
          <a:ln>
            <a:solidFill>
              <a:schemeClr val="accent2">
                <a:lumMod val="75000"/>
              </a:schemeClr>
            </a:solidFill>
          </a:ln>
        </p:spPr>
        <p:txBody>
          <a:bodyPr wrap="none" anchor="t"/>
          <a:lstStyle/>
          <a:p>
            <a:pPr>
              <a:defRPr/>
            </a:pPr>
            <a:r>
              <a:rPr lang="es-ES_tradnl" sz="2800" b="1" i="1" u="sng" dirty="0">
                <a:solidFill>
                  <a:schemeClr val="accent2"/>
                </a:solidFill>
                <a:effectLst>
                  <a:outerShdw blurRad="38100" dist="38100" dir="2700000" algn="tl">
                    <a:srgbClr val="000000"/>
                  </a:outerShdw>
                </a:effectLst>
                <a:latin typeface="Arial" charset="0"/>
              </a:rPr>
              <a:t>HARDWARE DE TELECOMUNICACIONES</a:t>
            </a:r>
            <a:br>
              <a:rPr lang="es-ES_tradnl" sz="2800" b="1" i="1" u="sng" dirty="0">
                <a:solidFill>
                  <a:schemeClr val="accent2"/>
                </a:solidFill>
                <a:effectLst>
                  <a:outerShdw blurRad="38100" dist="38100" dir="2700000" algn="tl">
                    <a:srgbClr val="000000"/>
                  </a:outerShdw>
                </a:effectLst>
                <a:latin typeface="Arial" charset="0"/>
              </a:rPr>
            </a:br>
            <a:r>
              <a:rPr lang="es-ES_tradnl" sz="2800" b="1" i="1" u="sng" dirty="0">
                <a:solidFill>
                  <a:schemeClr val="accent2"/>
                </a:solidFill>
                <a:effectLst>
                  <a:outerShdw blurRad="38100" dist="38100" dir="2700000" algn="tl">
                    <a:srgbClr val="000000"/>
                  </a:outerShdw>
                </a:effectLst>
                <a:latin typeface="Arial" charset="0"/>
              </a:rPr>
              <a:t>Controlador de Comunicaciones</a:t>
            </a:r>
            <a:endParaRPr lang="es-ES_tradnl" dirty="0">
              <a:solidFill>
                <a:schemeClr val="accent2"/>
              </a:solidFill>
            </a:endParaRPr>
          </a:p>
        </p:txBody>
      </p:sp>
      <p:sp>
        <p:nvSpPr>
          <p:cNvPr id="21507" name="Rectangle 3"/>
          <p:cNvSpPr>
            <a:spLocks noGrp="1" noChangeArrowheads="1"/>
          </p:cNvSpPr>
          <p:nvPr>
            <p:ph type="body" idx="1"/>
          </p:nvPr>
        </p:nvSpPr>
        <p:spPr>
          <a:xfrm>
            <a:off x="381000" y="1295400"/>
            <a:ext cx="9144000" cy="5562600"/>
          </a:xfrm>
          <a:solidFill>
            <a:schemeClr val="accent2">
              <a:lumMod val="20000"/>
              <a:lumOff val="80000"/>
            </a:schemeClr>
          </a:solidFill>
          <a:ln>
            <a:solidFill>
              <a:schemeClr val="accent2">
                <a:lumMod val="75000"/>
              </a:schemeClr>
            </a:solidFill>
          </a:ln>
        </p:spPr>
        <p:txBody>
          <a:bodyPr wrap="none"/>
          <a:lstStyle/>
          <a:p>
            <a:pPr marL="206375" indent="-206375">
              <a:lnSpc>
                <a:spcPct val="91000"/>
              </a:lnSpc>
              <a:spcBef>
                <a:spcPct val="0"/>
              </a:spcBef>
              <a:buFontTx/>
              <a:buNone/>
            </a:pPr>
            <a:r>
              <a:rPr lang="es-ES_tradnl" sz="2800" b="1" i="1" dirty="0">
                <a:solidFill>
                  <a:schemeClr val="accent2"/>
                </a:solidFill>
                <a:latin typeface="Arial" charset="0"/>
              </a:rPr>
              <a:t>Computadora de propósitos generales-dedicadas</a:t>
            </a:r>
            <a:br>
              <a:rPr lang="es-ES_tradnl" sz="2800" b="1" i="1" dirty="0">
                <a:solidFill>
                  <a:schemeClr val="accent2"/>
                </a:solidFill>
                <a:latin typeface="Arial" charset="0"/>
              </a:rPr>
            </a:br>
            <a:r>
              <a:rPr lang="es-ES_tradnl" sz="2800" b="1" i="1" dirty="0">
                <a:solidFill>
                  <a:schemeClr val="accent2"/>
                </a:solidFill>
                <a:latin typeface="Arial" charset="0"/>
              </a:rPr>
              <a:t>conectadas entre la CPU y los  E.T.D.  que  alivia</a:t>
            </a:r>
            <a:br>
              <a:rPr lang="es-ES_tradnl" sz="2800" b="1" i="1" dirty="0">
                <a:solidFill>
                  <a:schemeClr val="accent2"/>
                </a:solidFill>
                <a:latin typeface="Arial" charset="0"/>
              </a:rPr>
            </a:br>
            <a:r>
              <a:rPr lang="es-ES_tradnl" sz="2800" b="1" i="1" dirty="0">
                <a:solidFill>
                  <a:schemeClr val="accent2"/>
                </a:solidFill>
                <a:latin typeface="Arial" charset="0"/>
              </a:rPr>
              <a:t>las tareas de la  CPU  y cumple la función de los</a:t>
            </a:r>
            <a:br>
              <a:rPr lang="es-ES_tradnl" sz="2800" b="1" i="1" dirty="0">
                <a:solidFill>
                  <a:schemeClr val="accent2"/>
                </a:solidFill>
                <a:latin typeface="Arial" charset="0"/>
              </a:rPr>
            </a:br>
            <a:r>
              <a:rPr lang="es-ES_tradnl" sz="2800" b="1" i="1" dirty="0">
                <a:solidFill>
                  <a:schemeClr val="accent2"/>
                </a:solidFill>
                <a:latin typeface="Arial" charset="0"/>
              </a:rPr>
              <a:t>concentradores .  Se  los  conoce  también  como</a:t>
            </a:r>
            <a:br>
              <a:rPr lang="es-ES_tradnl" sz="2800" b="1" i="1" dirty="0">
                <a:solidFill>
                  <a:schemeClr val="accent2"/>
                </a:solidFill>
                <a:latin typeface="Arial" charset="0"/>
              </a:rPr>
            </a:br>
            <a:r>
              <a:rPr lang="es-ES_tradnl" sz="2800" b="1" i="1" dirty="0">
                <a:solidFill>
                  <a:schemeClr val="accent2"/>
                </a:solidFill>
                <a:latin typeface="Arial" charset="0"/>
              </a:rPr>
              <a:t>controlador "Frontal" y cumple también con las</a:t>
            </a:r>
            <a:br>
              <a:rPr lang="es-ES_tradnl" sz="2800" b="1" i="1" dirty="0">
                <a:solidFill>
                  <a:schemeClr val="accent2"/>
                </a:solidFill>
                <a:latin typeface="Arial" charset="0"/>
              </a:rPr>
            </a:br>
            <a:r>
              <a:rPr lang="es-ES_tradnl" sz="2800" b="1" i="1" dirty="0">
                <a:solidFill>
                  <a:schemeClr val="accent2"/>
                </a:solidFill>
                <a:latin typeface="Arial" charset="0"/>
              </a:rPr>
              <a:t>siguientes tareas.</a:t>
            </a:r>
          </a:p>
          <a:p>
            <a:pPr marL="206375" indent="-206375">
              <a:lnSpc>
                <a:spcPct val="91000"/>
              </a:lnSpc>
              <a:spcBef>
                <a:spcPct val="61000"/>
              </a:spcBef>
              <a:buFontTx/>
              <a:buNone/>
            </a:pPr>
            <a:r>
              <a:rPr lang="es-ES_tradnl" sz="2100" b="1" i="1" dirty="0">
                <a:solidFill>
                  <a:schemeClr val="accent2"/>
                </a:solidFill>
                <a:latin typeface="Arial" charset="0"/>
              </a:rPr>
              <a:t>       1) Conmutación de paquetes</a:t>
            </a:r>
            <a:br>
              <a:rPr lang="es-ES_tradnl" sz="2100" b="1" i="1" dirty="0">
                <a:solidFill>
                  <a:schemeClr val="accent2"/>
                </a:solidFill>
                <a:latin typeface="Arial" charset="0"/>
              </a:rPr>
            </a:br>
            <a:r>
              <a:rPr lang="es-ES_tradnl" sz="2100" b="1" i="1" dirty="0">
                <a:solidFill>
                  <a:schemeClr val="accent2"/>
                </a:solidFill>
                <a:latin typeface="Arial" charset="0"/>
              </a:rPr>
              <a:t>     2) Almacenamiento y envío</a:t>
            </a:r>
            <a:br>
              <a:rPr lang="es-ES_tradnl" sz="2100" b="1" i="1" dirty="0">
                <a:solidFill>
                  <a:schemeClr val="accent2"/>
                </a:solidFill>
                <a:latin typeface="Arial" charset="0"/>
              </a:rPr>
            </a:br>
            <a:r>
              <a:rPr lang="es-ES_tradnl" sz="2100" b="1" i="1" dirty="0">
                <a:solidFill>
                  <a:schemeClr val="accent2"/>
                </a:solidFill>
                <a:latin typeface="Arial" charset="0"/>
              </a:rPr>
              <a:t>     3) Colección de datos</a:t>
            </a:r>
            <a:br>
              <a:rPr lang="es-ES_tradnl" sz="2100" b="1" i="1" dirty="0">
                <a:solidFill>
                  <a:schemeClr val="accent2"/>
                </a:solidFill>
                <a:latin typeface="Arial" charset="0"/>
              </a:rPr>
            </a:br>
            <a:r>
              <a:rPr lang="es-ES_tradnl" sz="2100" b="1" i="1" dirty="0">
                <a:solidFill>
                  <a:schemeClr val="accent2"/>
                </a:solidFill>
                <a:latin typeface="Arial" charset="0"/>
              </a:rPr>
              <a:t>     4) Interfaz de Almacenamiento masivo</a:t>
            </a:r>
            <a:br>
              <a:rPr lang="es-ES_tradnl" sz="2100" b="1" i="1" dirty="0">
                <a:solidFill>
                  <a:schemeClr val="accent2"/>
                </a:solidFill>
                <a:latin typeface="Arial" charset="0"/>
              </a:rPr>
            </a:br>
            <a:r>
              <a:rPr lang="es-ES_tradnl" sz="2100" b="1" i="1" dirty="0">
                <a:solidFill>
                  <a:schemeClr val="accent2"/>
                </a:solidFill>
                <a:latin typeface="Arial" charset="0"/>
              </a:rPr>
              <a:t>     5) Conversión de códigos/protocolos</a:t>
            </a:r>
            <a:br>
              <a:rPr lang="es-ES_tradnl" sz="2100" b="1" i="1" dirty="0">
                <a:solidFill>
                  <a:schemeClr val="accent2"/>
                </a:solidFill>
                <a:latin typeface="Arial" charset="0"/>
              </a:rPr>
            </a:br>
            <a:r>
              <a:rPr lang="es-ES_tradnl" sz="2100" b="1" i="1" dirty="0">
                <a:solidFill>
                  <a:schemeClr val="accent2"/>
                </a:solidFill>
                <a:latin typeface="Arial" charset="0"/>
              </a:rPr>
              <a:t>     6) Detección y corrección automática de errores</a:t>
            </a:r>
            <a:br>
              <a:rPr lang="es-ES_tradnl" sz="2100" b="1" i="1" dirty="0">
                <a:solidFill>
                  <a:schemeClr val="accent2"/>
                </a:solidFill>
                <a:latin typeface="Arial" charset="0"/>
              </a:rPr>
            </a:br>
            <a:r>
              <a:rPr lang="es-ES_tradnl" sz="2100" b="1" i="1" dirty="0">
                <a:solidFill>
                  <a:schemeClr val="accent2"/>
                </a:solidFill>
                <a:latin typeface="Arial" charset="0"/>
              </a:rPr>
              <a:t>     7) Recuperación de líneas</a:t>
            </a:r>
            <a:br>
              <a:rPr lang="es-ES_tradnl" sz="2100" b="1" i="1" dirty="0">
                <a:solidFill>
                  <a:schemeClr val="accent2"/>
                </a:solidFill>
                <a:latin typeface="Arial" charset="0"/>
              </a:rPr>
            </a:br>
            <a:r>
              <a:rPr lang="es-ES_tradnl" sz="2100" b="1" i="1" dirty="0">
                <a:solidFill>
                  <a:schemeClr val="accent2"/>
                </a:solidFill>
                <a:latin typeface="Arial" charset="0"/>
              </a:rPr>
              <a:t>     8) Resignación dinámica de líneas</a:t>
            </a:r>
            <a:br>
              <a:rPr lang="es-ES_tradnl" sz="2100" b="1" i="1" dirty="0">
                <a:solidFill>
                  <a:schemeClr val="accent2"/>
                </a:solidFill>
                <a:latin typeface="Arial" charset="0"/>
              </a:rPr>
            </a:br>
            <a:r>
              <a:rPr lang="es-ES_tradnl" sz="2100" b="1" i="1" dirty="0">
                <a:solidFill>
                  <a:schemeClr val="accent2"/>
                </a:solidFill>
                <a:latin typeface="Arial" charset="0"/>
              </a:rPr>
              <a:t>     9) Monitoreo de redes</a:t>
            </a:r>
            <a:endParaRPr lang="es-ES_tradnl" b="1" i="1" dirty="0">
              <a:solidFill>
                <a:schemeClr val="accent2"/>
              </a:solidFill>
              <a:latin typeface="Arial"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a:xfrm>
            <a:off x="488950" y="260350"/>
            <a:ext cx="8151813" cy="1143000"/>
          </a:xfrm>
          <a:solidFill>
            <a:schemeClr val="accent2">
              <a:lumMod val="20000"/>
              <a:lumOff val="80000"/>
            </a:schemeClr>
          </a:solidFill>
          <a:ln w="76200">
            <a:solidFill>
              <a:schemeClr val="accent2">
                <a:lumMod val="75000"/>
              </a:schemeClr>
            </a:solidFill>
          </a:ln>
        </p:spPr>
        <p:txBody>
          <a:bodyPr/>
          <a:lstStyle/>
          <a:p>
            <a:pPr>
              <a:defRPr/>
            </a:pPr>
            <a:r>
              <a:rPr lang="es-ES_tradnl" i="1">
                <a:solidFill>
                  <a:schemeClr val="accent2">
                    <a:lumMod val="75000"/>
                  </a:schemeClr>
                </a:solidFill>
                <a:effectLst>
                  <a:outerShdw blurRad="38100" dist="38100" dir="2700000" algn="tl">
                    <a:srgbClr val="000000"/>
                  </a:outerShdw>
                </a:effectLst>
                <a:latin typeface="Arial" charset="0"/>
              </a:rPr>
              <a:t>Conmutador (Switch) Capa 3</a:t>
            </a:r>
            <a:endParaRPr lang="es-ES_tradnl">
              <a:solidFill>
                <a:schemeClr val="accent2">
                  <a:lumMod val="75000"/>
                </a:schemeClr>
              </a:solidFill>
            </a:endParaRPr>
          </a:p>
        </p:txBody>
      </p:sp>
      <p:sp>
        <p:nvSpPr>
          <p:cNvPr id="13316" name="Rectangle 3"/>
          <p:cNvSpPr>
            <a:spLocks noGrp="1" noChangeArrowheads="1"/>
          </p:cNvSpPr>
          <p:nvPr>
            <p:ph type="body" idx="1"/>
          </p:nvPr>
        </p:nvSpPr>
        <p:spPr>
          <a:xfrm>
            <a:off x="381000" y="1628775"/>
            <a:ext cx="9525000" cy="4968875"/>
          </a:xfrm>
          <a:solidFill>
            <a:schemeClr val="accent2">
              <a:lumMod val="20000"/>
              <a:lumOff val="80000"/>
            </a:schemeClr>
          </a:solidFill>
          <a:ln w="76200">
            <a:solidFill>
              <a:schemeClr val="accent2">
                <a:lumMod val="75000"/>
              </a:schemeClr>
            </a:solidFill>
          </a:ln>
        </p:spPr>
        <p:txBody>
          <a:bodyPr/>
          <a:lstStyle/>
          <a:p>
            <a:pPr>
              <a:lnSpc>
                <a:spcPct val="90000"/>
              </a:lnSpc>
            </a:pPr>
            <a:r>
              <a:rPr lang="es-ES_tradnl" b="1" i="1" dirty="0">
                <a:solidFill>
                  <a:schemeClr val="accent2">
                    <a:lumMod val="75000"/>
                  </a:schemeClr>
                </a:solidFill>
                <a:latin typeface="Arial" charset="0"/>
              </a:rPr>
              <a:t>Simula Totalmente Operaciones de </a:t>
            </a:r>
            <a:r>
              <a:rPr lang="es-ES_tradnl" b="1" i="1" dirty="0" err="1">
                <a:solidFill>
                  <a:schemeClr val="accent2">
                    <a:lumMod val="75000"/>
                  </a:schemeClr>
                </a:solidFill>
                <a:latin typeface="Arial" charset="0"/>
              </a:rPr>
              <a:t>Routing</a:t>
            </a:r>
            <a:r>
              <a:rPr lang="es-ES_tradnl" b="1" i="1" dirty="0">
                <a:solidFill>
                  <a:schemeClr val="accent2">
                    <a:lumMod val="75000"/>
                  </a:schemeClr>
                </a:solidFill>
                <a:latin typeface="Arial" charset="0"/>
              </a:rPr>
              <a:t>:</a:t>
            </a:r>
          </a:p>
          <a:p>
            <a:pPr lvl="1">
              <a:lnSpc>
                <a:spcPct val="90000"/>
              </a:lnSpc>
            </a:pPr>
            <a:r>
              <a:rPr lang="es-ES_tradnl" b="1" i="1" dirty="0" err="1">
                <a:solidFill>
                  <a:schemeClr val="accent2">
                    <a:lumMod val="75000"/>
                  </a:schemeClr>
                </a:solidFill>
                <a:latin typeface="Arial" charset="0"/>
              </a:rPr>
              <a:t>Switch</a:t>
            </a:r>
            <a:r>
              <a:rPr lang="es-ES_tradnl" b="1" i="1" dirty="0">
                <a:solidFill>
                  <a:schemeClr val="accent2">
                    <a:lumMod val="75000"/>
                  </a:schemeClr>
                </a:solidFill>
                <a:latin typeface="Arial" charset="0"/>
              </a:rPr>
              <a:t> IP.</a:t>
            </a:r>
          </a:p>
          <a:p>
            <a:pPr lvl="1">
              <a:lnSpc>
                <a:spcPct val="90000"/>
              </a:lnSpc>
            </a:pPr>
            <a:r>
              <a:rPr lang="es-ES_tradnl" b="1" i="1" dirty="0">
                <a:solidFill>
                  <a:schemeClr val="accent2">
                    <a:lumMod val="75000"/>
                  </a:schemeClr>
                </a:solidFill>
                <a:latin typeface="Arial" charset="0"/>
              </a:rPr>
              <a:t> Operaciones de Enrutamiento mediante acciones de Hardware.</a:t>
            </a:r>
          </a:p>
          <a:p>
            <a:pPr lvl="1">
              <a:lnSpc>
                <a:spcPct val="90000"/>
              </a:lnSpc>
            </a:pPr>
            <a:r>
              <a:rPr lang="es-ES_tradnl" b="1" i="1" dirty="0">
                <a:solidFill>
                  <a:schemeClr val="accent2">
                    <a:lumMod val="75000"/>
                  </a:schemeClr>
                </a:solidFill>
                <a:latin typeface="Arial" charset="0"/>
              </a:rPr>
              <a:t>Se  fundamenta en Circuitos ASIC (</a:t>
            </a:r>
            <a:r>
              <a:rPr lang="es-ES_tradnl" b="1" i="1" dirty="0" err="1">
                <a:solidFill>
                  <a:schemeClr val="accent2">
                    <a:lumMod val="75000"/>
                  </a:schemeClr>
                </a:solidFill>
                <a:latin typeface="Arial" charset="0"/>
              </a:rPr>
              <a:t>Applications-Specific</a:t>
            </a:r>
            <a:r>
              <a:rPr lang="es-ES_tradnl" b="1" i="1" dirty="0">
                <a:solidFill>
                  <a:schemeClr val="accent2">
                    <a:lumMod val="75000"/>
                  </a:schemeClr>
                </a:solidFill>
                <a:latin typeface="Arial" charset="0"/>
              </a:rPr>
              <a:t> </a:t>
            </a:r>
            <a:r>
              <a:rPr lang="es-ES_tradnl" b="1" i="1" dirty="0" err="1">
                <a:solidFill>
                  <a:schemeClr val="accent2">
                    <a:lumMod val="75000"/>
                  </a:schemeClr>
                </a:solidFill>
                <a:latin typeface="Arial" charset="0"/>
              </a:rPr>
              <a:t>Integrated</a:t>
            </a:r>
            <a:r>
              <a:rPr lang="es-ES_tradnl" b="1" i="1" dirty="0">
                <a:solidFill>
                  <a:schemeClr val="accent2">
                    <a:lumMod val="75000"/>
                  </a:schemeClr>
                </a:solidFill>
                <a:latin typeface="Arial" charset="0"/>
              </a:rPr>
              <a:t> </a:t>
            </a:r>
            <a:r>
              <a:rPr lang="es-ES_tradnl" b="1" i="1" dirty="0" err="1">
                <a:solidFill>
                  <a:schemeClr val="accent2">
                    <a:lumMod val="75000"/>
                  </a:schemeClr>
                </a:solidFill>
                <a:latin typeface="Arial" charset="0"/>
              </a:rPr>
              <a:t>Circuit</a:t>
            </a:r>
            <a:r>
              <a:rPr lang="es-ES_tradnl" b="1" i="1" dirty="0">
                <a:solidFill>
                  <a:schemeClr val="accent2">
                    <a:lumMod val="75000"/>
                  </a:schemeClr>
                </a:solidFill>
                <a:latin typeface="Arial" charset="0"/>
              </a:rPr>
              <a:t>).</a:t>
            </a:r>
          </a:p>
          <a:p>
            <a:pPr lvl="2">
              <a:lnSpc>
                <a:spcPct val="90000"/>
              </a:lnSpc>
            </a:pPr>
            <a:r>
              <a:rPr lang="es-ES_tradnl" b="1" i="1" dirty="0">
                <a:solidFill>
                  <a:schemeClr val="accent2">
                    <a:lumMod val="75000"/>
                  </a:schemeClr>
                </a:solidFill>
                <a:latin typeface="Arial" charset="0"/>
              </a:rPr>
              <a:t>Resolución de Direcciones</a:t>
            </a:r>
          </a:p>
          <a:p>
            <a:pPr lvl="2">
              <a:lnSpc>
                <a:spcPct val="90000"/>
              </a:lnSpc>
            </a:pPr>
            <a:r>
              <a:rPr lang="es-ES_tradnl" b="1" i="1" dirty="0">
                <a:solidFill>
                  <a:schemeClr val="accent2">
                    <a:lumMod val="75000"/>
                  </a:schemeClr>
                </a:solidFill>
                <a:latin typeface="Arial" charset="0"/>
              </a:rPr>
              <a:t>Memoria de sistema y puertos</a:t>
            </a:r>
          </a:p>
          <a:p>
            <a:pPr lvl="1">
              <a:lnSpc>
                <a:spcPct val="90000"/>
              </a:lnSpc>
            </a:pPr>
            <a:r>
              <a:rPr lang="es-ES_tradnl" b="1" i="1" dirty="0">
                <a:solidFill>
                  <a:schemeClr val="accent2">
                    <a:lumMod val="75000"/>
                  </a:schemeClr>
                </a:solidFill>
                <a:latin typeface="Arial" charset="0"/>
              </a:rPr>
              <a:t>Permite Optimización de Rutas</a:t>
            </a:r>
          </a:p>
          <a:p>
            <a:pPr lvl="2">
              <a:lnSpc>
                <a:spcPct val="90000"/>
              </a:lnSpc>
            </a:pPr>
            <a:r>
              <a:rPr lang="es-ES_tradnl" b="1" i="1" dirty="0">
                <a:solidFill>
                  <a:schemeClr val="accent2">
                    <a:lumMod val="75000"/>
                  </a:schemeClr>
                </a:solidFill>
                <a:latin typeface="Arial" charset="0"/>
              </a:rPr>
              <a:t>Caminos Alternativos</a:t>
            </a:r>
          </a:p>
          <a:p>
            <a:pPr lvl="2">
              <a:lnSpc>
                <a:spcPct val="90000"/>
              </a:lnSpc>
            </a:pPr>
            <a:r>
              <a:rPr lang="es-ES_tradnl" b="1" i="1" dirty="0">
                <a:solidFill>
                  <a:schemeClr val="accent2">
                    <a:lumMod val="75000"/>
                  </a:schemeClr>
                </a:solidFill>
                <a:latin typeface="Arial" charset="0"/>
              </a:rPr>
              <a:t>Reconfiguración de Tablas de Rutas.</a:t>
            </a:r>
          </a:p>
        </p:txBody>
      </p:sp>
      <p:graphicFrame>
        <p:nvGraphicFramePr>
          <p:cNvPr id="13314" name="Object 4"/>
          <p:cNvGraphicFramePr>
            <a:graphicFrameLocks noChangeAspect="1"/>
          </p:cNvGraphicFramePr>
          <p:nvPr/>
        </p:nvGraphicFramePr>
        <p:xfrm>
          <a:off x="8778875" y="404813"/>
          <a:ext cx="1127125" cy="796925"/>
        </p:xfrm>
        <a:graphic>
          <a:graphicData uri="http://schemas.openxmlformats.org/presentationml/2006/ole">
            <mc:AlternateContent xmlns:mc="http://schemas.openxmlformats.org/markup-compatibility/2006">
              <mc:Choice xmlns:v="urn:schemas-microsoft-com:vml" Requires="v">
                <p:oleObj spid="_x0000_s19461" name="Imagen de mapa de bits" r:id="rId3" imgW="730030" imgH="368254" progId="PBrush">
                  <p:embed/>
                </p:oleObj>
              </mc:Choice>
              <mc:Fallback>
                <p:oleObj name="Imagen de mapa de bits" r:id="rId3" imgW="730030" imgH="368254"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8875" y="404813"/>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xfrm>
            <a:off x="488950" y="260350"/>
            <a:ext cx="8151813" cy="1143000"/>
          </a:xfrm>
          <a:solidFill>
            <a:schemeClr val="accent2">
              <a:lumMod val="20000"/>
              <a:lumOff val="80000"/>
            </a:schemeClr>
          </a:solidFill>
          <a:ln w="76200">
            <a:solidFill>
              <a:schemeClr val="accent2"/>
            </a:solidFill>
          </a:ln>
        </p:spPr>
        <p:txBody>
          <a:bodyPr/>
          <a:lstStyle/>
          <a:p>
            <a:pPr>
              <a:defRPr/>
            </a:pPr>
            <a:r>
              <a:rPr lang="es-ES_tradnl" i="1">
                <a:solidFill>
                  <a:schemeClr val="accent2">
                    <a:lumMod val="75000"/>
                  </a:schemeClr>
                </a:solidFill>
                <a:effectLst>
                  <a:outerShdw blurRad="38100" dist="38100" dir="2700000" algn="tl">
                    <a:srgbClr val="000000"/>
                  </a:outerShdw>
                </a:effectLst>
                <a:latin typeface="Arial" charset="0"/>
              </a:rPr>
              <a:t>Conmutador (Switch) Capa 4</a:t>
            </a:r>
            <a:endParaRPr lang="es-ES_tradnl">
              <a:solidFill>
                <a:schemeClr val="accent2">
                  <a:lumMod val="75000"/>
                </a:schemeClr>
              </a:solidFill>
            </a:endParaRPr>
          </a:p>
        </p:txBody>
      </p:sp>
      <p:sp>
        <p:nvSpPr>
          <p:cNvPr id="14340" name="Rectangle 3"/>
          <p:cNvSpPr>
            <a:spLocks noGrp="1" noChangeArrowheads="1"/>
          </p:cNvSpPr>
          <p:nvPr>
            <p:ph type="body" idx="1"/>
          </p:nvPr>
        </p:nvSpPr>
        <p:spPr>
          <a:xfrm>
            <a:off x="128464" y="1628775"/>
            <a:ext cx="9777536" cy="4176713"/>
          </a:xfrm>
          <a:solidFill>
            <a:schemeClr val="accent2">
              <a:lumMod val="20000"/>
              <a:lumOff val="80000"/>
            </a:schemeClr>
          </a:solidFill>
          <a:ln w="76200">
            <a:solidFill>
              <a:schemeClr val="accent2"/>
            </a:solidFill>
          </a:ln>
        </p:spPr>
        <p:txBody>
          <a:bodyPr/>
          <a:lstStyle/>
          <a:p>
            <a:r>
              <a:rPr lang="es-ES_tradnl" b="1" i="1">
                <a:latin typeface="Arial" charset="0"/>
              </a:rPr>
              <a:t>Conmutación de Paquetes</a:t>
            </a:r>
          </a:p>
          <a:p>
            <a:r>
              <a:rPr lang="es-ES_tradnl" b="1" i="1">
                <a:latin typeface="Arial" charset="0"/>
              </a:rPr>
              <a:t>Toma en Cuenta el Socket </a:t>
            </a:r>
          </a:p>
          <a:p>
            <a:pPr lvl="1"/>
            <a:r>
              <a:rPr lang="es-ES_tradnl" b="1" i="1">
                <a:latin typeface="Arial" charset="0"/>
              </a:rPr>
              <a:t>Puerto TCP/UDP</a:t>
            </a:r>
          </a:p>
          <a:p>
            <a:pPr lvl="1"/>
            <a:r>
              <a:rPr lang="es-ES_tradnl" b="1" i="1">
                <a:latin typeface="Arial" charset="0"/>
              </a:rPr>
              <a:t>Dirección de IP</a:t>
            </a:r>
          </a:p>
          <a:p>
            <a:r>
              <a:rPr lang="es-ES_tradnl" b="1" i="1">
                <a:latin typeface="Arial" charset="0"/>
              </a:rPr>
              <a:t>Esto permite acceder al Tipo de Servicio Transportado y realizar operaciones de prioridad de trafico con precisión (QoS). </a:t>
            </a:r>
          </a:p>
        </p:txBody>
      </p:sp>
      <p:graphicFrame>
        <p:nvGraphicFramePr>
          <p:cNvPr id="14338" name="Object 4"/>
          <p:cNvGraphicFramePr>
            <a:graphicFrameLocks noChangeAspect="1"/>
          </p:cNvGraphicFramePr>
          <p:nvPr/>
        </p:nvGraphicFramePr>
        <p:xfrm>
          <a:off x="8778875" y="404813"/>
          <a:ext cx="1127125" cy="796925"/>
        </p:xfrm>
        <a:graphic>
          <a:graphicData uri="http://schemas.openxmlformats.org/presentationml/2006/ole">
            <mc:AlternateContent xmlns:mc="http://schemas.openxmlformats.org/markup-compatibility/2006">
              <mc:Choice xmlns:v="urn:schemas-microsoft-com:vml" Requires="v">
                <p:oleObj spid="_x0000_s20485" name="Imagen de mapa de bits" r:id="rId3" imgW="730030" imgH="368254" progId="PBrush">
                  <p:embed/>
                </p:oleObj>
              </mc:Choice>
              <mc:Fallback>
                <p:oleObj name="Imagen de mapa de bits" r:id="rId3" imgW="730030" imgH="368254"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8875" y="404813"/>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381000" y="228600"/>
            <a:ext cx="9220200" cy="1066800"/>
          </a:xfrm>
          <a:solidFill>
            <a:schemeClr val="accent2">
              <a:lumMod val="20000"/>
              <a:lumOff val="80000"/>
            </a:schemeClr>
          </a:solidFill>
          <a:ln w="76200">
            <a:solidFill>
              <a:schemeClr val="accent2"/>
            </a:solidFill>
            <a:miter lim="800000"/>
            <a:headEnd/>
            <a:tailEnd/>
          </a:ln>
        </p:spPr>
        <p:txBody>
          <a:bodyPr vert="horz" wrap="square" lIns="91440" tIns="45720" rIns="91440" bIns="45720" numCol="1" anchor="ctr" anchorCtr="0" compatLnSpc="1">
            <a:prstTxWarp prst="textNoShape">
              <a:avLst/>
            </a:prstTxWarp>
          </a:bodyPr>
          <a:lstStyle/>
          <a:p>
            <a:r>
              <a:rPr lang="es-ES_tradnl" i="1" dirty="0" err="1">
                <a:solidFill>
                  <a:schemeClr val="accent2">
                    <a:lumMod val="75000"/>
                  </a:schemeClr>
                </a:solidFill>
                <a:effectLst>
                  <a:outerShdw blurRad="38100" dist="38100" dir="2700000" algn="tl">
                    <a:srgbClr val="000000"/>
                  </a:outerShdw>
                </a:effectLst>
                <a:latin typeface="Arial" charset="0"/>
              </a:rPr>
              <a:t>Transceiver</a:t>
            </a:r>
            <a:r>
              <a:rPr lang="es-ES_tradnl" i="1" dirty="0">
                <a:solidFill>
                  <a:schemeClr val="accent2">
                    <a:lumMod val="75000"/>
                  </a:schemeClr>
                </a:solidFill>
                <a:effectLst>
                  <a:outerShdw blurRad="38100" dist="38100" dir="2700000" algn="tl">
                    <a:srgbClr val="000000"/>
                  </a:outerShdw>
                </a:effectLst>
                <a:latin typeface="Arial" charset="0"/>
              </a:rPr>
              <a:t>/Media </a:t>
            </a:r>
            <a:r>
              <a:rPr lang="es-ES_tradnl" i="1" dirty="0" err="1">
                <a:solidFill>
                  <a:schemeClr val="accent2">
                    <a:lumMod val="75000"/>
                  </a:schemeClr>
                </a:solidFill>
                <a:effectLst>
                  <a:outerShdw blurRad="38100" dist="38100" dir="2700000" algn="tl">
                    <a:srgbClr val="000000"/>
                  </a:outerShdw>
                </a:effectLst>
                <a:latin typeface="Arial" charset="0"/>
              </a:rPr>
              <a:t>Converter</a:t>
            </a:r>
            <a:endParaRPr lang="es-ES_tradnl" i="1" dirty="0">
              <a:solidFill>
                <a:schemeClr val="accent2">
                  <a:lumMod val="75000"/>
                </a:schemeClr>
              </a:solidFill>
              <a:effectLst>
                <a:outerShdw blurRad="38100" dist="38100" dir="2700000" algn="tl">
                  <a:srgbClr val="000000"/>
                </a:outerShdw>
              </a:effectLst>
              <a:latin typeface="Arial" charset="0"/>
            </a:endParaRPr>
          </a:p>
        </p:txBody>
      </p:sp>
      <p:sp>
        <p:nvSpPr>
          <p:cNvPr id="227331" name="Freeform 3"/>
          <p:cNvSpPr>
            <a:spLocks/>
          </p:cNvSpPr>
          <p:nvPr/>
        </p:nvSpPr>
        <p:spPr bwMode="auto">
          <a:xfrm>
            <a:off x="339725" y="1524000"/>
            <a:ext cx="9566275" cy="1588"/>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15365" name="Rectangle 5"/>
          <p:cNvSpPr>
            <a:spLocks noGrp="1" noChangeArrowheads="1"/>
          </p:cNvSpPr>
          <p:nvPr>
            <p:ph type="body" idx="1"/>
          </p:nvPr>
        </p:nvSpPr>
        <p:spPr>
          <a:xfrm>
            <a:off x="339725" y="1988840"/>
            <a:ext cx="9220200" cy="4114800"/>
          </a:xfrm>
          <a:solidFill>
            <a:schemeClr val="accent2">
              <a:lumMod val="20000"/>
              <a:lumOff val="80000"/>
            </a:schemeClr>
          </a:solidFill>
          <a:ln w="76200">
            <a:solidFill>
              <a:schemeClr val="accent2">
                <a:lumMod val="75000"/>
              </a:schemeClr>
            </a:solidFill>
          </a:ln>
        </p:spPr>
        <p:txBody>
          <a:bodyPr/>
          <a:lstStyle/>
          <a:p>
            <a:r>
              <a:rPr lang="es-ES_tradnl" sz="2800" b="1" i="1">
                <a:solidFill>
                  <a:schemeClr val="accent2"/>
                </a:solidFill>
                <a:latin typeface="Arial" charset="0"/>
              </a:rPr>
              <a:t>Dispositivo Teleinformático utilizado para unir y convertir señales de dos medios de transmisión distintos o diferente norma.</a:t>
            </a:r>
          </a:p>
          <a:p>
            <a:pPr lvl="1"/>
            <a:r>
              <a:rPr lang="es-ES_tradnl" b="1" i="1">
                <a:solidFill>
                  <a:schemeClr val="accent2"/>
                </a:solidFill>
                <a:latin typeface="Arial" charset="0"/>
              </a:rPr>
              <a:t>Ethernet Grueso </a:t>
            </a:r>
            <a:r>
              <a:rPr lang="es-ES_tradnl" b="1" i="1">
                <a:solidFill>
                  <a:schemeClr val="accent2"/>
                </a:solidFill>
                <a:latin typeface="Arial" charset="0"/>
                <a:sym typeface="Wingdings 3" pitchFamily="18" charset="2"/>
              </a:rPr>
              <a:t> AUI  Vampiro</a:t>
            </a:r>
          </a:p>
          <a:p>
            <a:pPr lvl="1"/>
            <a:r>
              <a:rPr lang="es-ES_tradnl" b="1" i="1">
                <a:solidFill>
                  <a:schemeClr val="accent2"/>
                </a:solidFill>
                <a:latin typeface="Arial" charset="0"/>
                <a:sym typeface="Wingdings 3" pitchFamily="18" charset="2"/>
              </a:rPr>
              <a:t>Ethernet Fino  AUI </a:t>
            </a:r>
          </a:p>
          <a:p>
            <a:pPr lvl="1"/>
            <a:r>
              <a:rPr lang="es-ES_tradnl" b="1" i="1">
                <a:solidFill>
                  <a:schemeClr val="accent2"/>
                </a:solidFill>
                <a:latin typeface="Arial" charset="0"/>
                <a:sym typeface="Wingdings 3" pitchFamily="18" charset="2"/>
              </a:rPr>
              <a:t>100 Base T  Fibra Óptica </a:t>
            </a:r>
            <a:r>
              <a:rPr lang="es-ES_tradnl" sz="2400" b="1" i="1">
                <a:solidFill>
                  <a:schemeClr val="accent2"/>
                </a:solidFill>
                <a:latin typeface="Arial" charset="0"/>
                <a:sym typeface="Wingdings 3" pitchFamily="18" charset="2"/>
              </a:rPr>
              <a:t>Monomodo/multimodo</a:t>
            </a:r>
          </a:p>
          <a:p>
            <a:pPr lvl="1"/>
            <a:r>
              <a:rPr lang="es-ES_tradnl" b="1" i="1">
                <a:solidFill>
                  <a:schemeClr val="accent2"/>
                </a:solidFill>
                <a:latin typeface="Arial" charset="0"/>
                <a:sym typeface="Wingdings 3" pitchFamily="18" charset="2"/>
              </a:rPr>
              <a:t>Etc</a:t>
            </a:r>
          </a:p>
          <a:p>
            <a:pPr>
              <a:buFontTx/>
              <a:buNone/>
            </a:pPr>
            <a:r>
              <a:rPr lang="es-ES_tradnl" b="1" i="1">
                <a:solidFill>
                  <a:schemeClr val="accent2"/>
                </a:solidFill>
              </a:rPr>
              <a:t> </a:t>
            </a:r>
            <a:endParaRPr lang="es-AR" b="1" i="1">
              <a:solidFill>
                <a:schemeClr val="accen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idx="4294967295"/>
          </p:nvPr>
        </p:nvSpPr>
        <p:spPr>
          <a:xfrm>
            <a:off x="560512" y="225991"/>
            <a:ext cx="9217024" cy="1066800"/>
          </a:xfrm>
          <a:solidFill>
            <a:schemeClr val="accent2">
              <a:lumMod val="20000"/>
              <a:lumOff val="80000"/>
            </a:schemeClr>
          </a:solidFill>
          <a:ln w="76200" cmpd="tri">
            <a:solidFill>
              <a:schemeClr val="accent2">
                <a:lumMod val="75000"/>
              </a:schemeClr>
            </a:solidFill>
          </a:ln>
        </p:spPr>
        <p:txBody>
          <a:bodyPr wrap="none" anchor="t"/>
          <a:lstStyle/>
          <a:p>
            <a:r>
              <a:rPr lang="es-ES_tradnl" sz="4000" b="1" i="1" dirty="0" err="1">
                <a:solidFill>
                  <a:schemeClr val="accent2">
                    <a:lumMod val="75000"/>
                  </a:schemeClr>
                </a:solidFill>
                <a:effectLst>
                  <a:outerShdw blurRad="38100" dist="38100" dir="2700000" algn="tl">
                    <a:srgbClr val="000000"/>
                  </a:outerShdw>
                </a:effectLst>
                <a:latin typeface="Arial" charset="0"/>
              </a:rPr>
              <a:t>Transceiver</a:t>
            </a:r>
            <a:r>
              <a:rPr lang="es-ES_tradnl" sz="4000" b="1" i="1" dirty="0">
                <a:solidFill>
                  <a:schemeClr val="accent2">
                    <a:lumMod val="75000"/>
                  </a:schemeClr>
                </a:solidFill>
                <a:effectLst>
                  <a:outerShdw blurRad="38100" dist="38100" dir="2700000" algn="tl">
                    <a:srgbClr val="000000"/>
                  </a:outerShdw>
                </a:effectLst>
                <a:latin typeface="Arial" charset="0"/>
              </a:rPr>
              <a:t> / Media </a:t>
            </a:r>
            <a:r>
              <a:rPr lang="es-ES_tradnl" sz="4000" b="1" i="1" dirty="0" err="1">
                <a:solidFill>
                  <a:schemeClr val="accent2">
                    <a:lumMod val="75000"/>
                  </a:schemeClr>
                </a:solidFill>
                <a:effectLst>
                  <a:outerShdw blurRad="38100" dist="38100" dir="2700000" algn="tl">
                    <a:srgbClr val="000000"/>
                  </a:outerShdw>
                </a:effectLst>
                <a:latin typeface="Arial" charset="0"/>
              </a:rPr>
              <a:t>Converter</a:t>
            </a:r>
            <a:endParaRPr lang="es-ES_tradnl" sz="4000" dirty="0">
              <a:solidFill>
                <a:schemeClr val="accent2">
                  <a:lumMod val="75000"/>
                </a:schemeClr>
              </a:solidFill>
            </a:endParaRPr>
          </a:p>
        </p:txBody>
      </p:sp>
      <p:sp>
        <p:nvSpPr>
          <p:cNvPr id="227331" name="Freeform 3"/>
          <p:cNvSpPr>
            <a:spLocks/>
          </p:cNvSpPr>
          <p:nvPr/>
        </p:nvSpPr>
        <p:spPr bwMode="auto">
          <a:xfrm>
            <a:off x="339725" y="1524000"/>
            <a:ext cx="9566275" cy="1588"/>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graphicFrame>
        <p:nvGraphicFramePr>
          <p:cNvPr id="59397" name="Object 0"/>
          <p:cNvGraphicFramePr>
            <a:graphicFrameLocks noChangeAspect="1"/>
          </p:cNvGraphicFramePr>
          <p:nvPr>
            <p:extLst>
              <p:ext uri="{D42A27DB-BD31-4B8C-83A1-F6EECF244321}">
                <p14:modId xmlns:p14="http://schemas.microsoft.com/office/powerpoint/2010/main" val="2315609776"/>
              </p:ext>
            </p:extLst>
          </p:nvPr>
        </p:nvGraphicFramePr>
        <p:xfrm>
          <a:off x="344488" y="4293096"/>
          <a:ext cx="2590800" cy="2232025"/>
        </p:xfrm>
        <a:graphic>
          <a:graphicData uri="http://schemas.openxmlformats.org/presentationml/2006/ole">
            <mc:AlternateContent xmlns:mc="http://schemas.openxmlformats.org/markup-compatibility/2006">
              <mc:Choice xmlns:v="urn:schemas-microsoft-com:vml" Requires="v">
                <p:oleObj spid="_x0000_s21509" name="Imagen de mapa de bits" r:id="rId3" imgW="2609984" imgH="2197213" progId="PBrush">
                  <p:embed/>
                </p:oleObj>
              </mc:Choice>
              <mc:Fallback>
                <p:oleObj name="Imagen de mapa de bits" r:id="rId3" imgW="2609984" imgH="2197213" progId="PBrush">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88" y="4293096"/>
                        <a:ext cx="2590800" cy="2232025"/>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762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9398" name="Picture 6"/>
          <p:cNvPicPr>
            <a:picLocks noChangeAspect="1" noChangeArrowheads="1"/>
          </p:cNvPicPr>
          <p:nvPr/>
        </p:nvPicPr>
        <p:blipFill>
          <a:blip r:embed="rId5" cstate="print"/>
          <a:srcRect/>
          <a:stretch>
            <a:fillRect/>
          </a:stretch>
        </p:blipFill>
        <p:spPr bwMode="auto">
          <a:xfrm>
            <a:off x="19471" y="1332995"/>
            <a:ext cx="6768753" cy="2819872"/>
          </a:xfrm>
          <a:prstGeom prst="rect">
            <a:avLst/>
          </a:prstGeom>
          <a:ln w="76200">
            <a:solidFill>
              <a:schemeClr val="accent2">
                <a:lumMod val="75000"/>
              </a:schemeClr>
            </a:solidFill>
          </a:ln>
        </p:spPr>
      </p:pic>
      <p:pic>
        <p:nvPicPr>
          <p:cNvPr id="59399" name="Picture 7"/>
          <p:cNvPicPr>
            <a:picLocks noChangeAspect="1" noChangeArrowheads="1"/>
          </p:cNvPicPr>
          <p:nvPr/>
        </p:nvPicPr>
        <p:blipFill>
          <a:blip r:embed="rId6" cstate="print"/>
          <a:srcRect/>
          <a:stretch>
            <a:fillRect/>
          </a:stretch>
        </p:blipFill>
        <p:spPr bwMode="auto">
          <a:xfrm>
            <a:off x="3176342" y="4277450"/>
            <a:ext cx="2592387" cy="2232025"/>
          </a:xfrm>
          <a:prstGeom prst="rect">
            <a:avLst/>
          </a:prstGeom>
          <a:noFill/>
        </p:spPr>
      </p:pic>
      <p:pic>
        <p:nvPicPr>
          <p:cNvPr id="59400" name="Picture 8"/>
          <p:cNvPicPr>
            <a:picLocks noChangeAspect="1" noChangeArrowheads="1"/>
          </p:cNvPicPr>
          <p:nvPr/>
        </p:nvPicPr>
        <p:blipFill>
          <a:blip r:embed="rId7" cstate="print"/>
          <a:srcRect/>
          <a:stretch>
            <a:fillRect/>
          </a:stretch>
        </p:blipFill>
        <p:spPr bwMode="auto">
          <a:xfrm>
            <a:off x="5961186" y="4365625"/>
            <a:ext cx="3816350" cy="2303463"/>
          </a:xfrm>
          <a:prstGeom prst="rect">
            <a:avLst/>
          </a:prstGeom>
          <a:noFill/>
          <a:ln>
            <a:solidFill>
              <a:schemeClr val="accent2">
                <a:lumMod val="75000"/>
              </a:schemeClr>
            </a:solidFill>
          </a:ln>
        </p:spPr>
      </p:pic>
      <p:pic>
        <p:nvPicPr>
          <p:cNvPr id="8" name="7 Imagen" descr="transeiver serial.JPG"/>
          <p:cNvPicPr>
            <a:picLocks noChangeAspect="1"/>
          </p:cNvPicPr>
          <p:nvPr/>
        </p:nvPicPr>
        <p:blipFill>
          <a:blip r:embed="rId8" cstate="print"/>
          <a:stretch>
            <a:fillRect/>
          </a:stretch>
        </p:blipFill>
        <p:spPr>
          <a:xfrm>
            <a:off x="6950732" y="1388293"/>
            <a:ext cx="2792760" cy="2787948"/>
          </a:xfrm>
          <a:prstGeom prst="rect">
            <a:avLst/>
          </a:prstGeom>
          <a:ln w="76200">
            <a:solidFill>
              <a:schemeClr val="accent2">
                <a:lumMod val="75000"/>
              </a:schemeClr>
            </a:solid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1905000" y="304800"/>
            <a:ext cx="7162800" cy="1366838"/>
          </a:xfrm>
          <a:solidFill>
            <a:schemeClr val="accent2">
              <a:lumMod val="20000"/>
              <a:lumOff val="80000"/>
            </a:schemeClr>
          </a:solidFill>
          <a:ln w="76200" cmpd="tri">
            <a:solidFill>
              <a:schemeClr val="accent2">
                <a:lumMod val="75000"/>
              </a:schemeClr>
            </a:solidFill>
            <a:miter lim="800000"/>
            <a:headEnd/>
            <a:tailEnd/>
          </a:ln>
        </p:spPr>
        <p:txBody>
          <a:bodyPr vert="horz" wrap="none" lIns="91440" tIns="45720" rIns="91440" bIns="45720" numCol="1" anchor="t" anchorCtr="0" compatLnSpc="1">
            <a:prstTxWarp prst="textNoShape">
              <a:avLst/>
            </a:prstTxWarp>
          </a:bodyPr>
          <a:lstStyle/>
          <a:p>
            <a:r>
              <a:rPr lang="es-ES_tradnl" sz="4000" b="1" i="1">
                <a:solidFill>
                  <a:schemeClr val="accent2">
                    <a:lumMod val="75000"/>
                  </a:schemeClr>
                </a:solidFill>
                <a:effectLst>
                  <a:outerShdw blurRad="38100" dist="38100" dir="2700000" algn="tl">
                    <a:srgbClr val="000000"/>
                  </a:outerShdw>
                </a:effectLst>
                <a:latin typeface="Arial" charset="0"/>
              </a:rPr>
              <a:t>Print Server</a:t>
            </a:r>
            <a:br>
              <a:rPr lang="es-ES_tradnl" sz="4000" b="1" i="1">
                <a:solidFill>
                  <a:schemeClr val="accent2">
                    <a:lumMod val="75000"/>
                  </a:schemeClr>
                </a:solidFill>
                <a:effectLst>
                  <a:outerShdw blurRad="38100" dist="38100" dir="2700000" algn="tl">
                    <a:srgbClr val="000000"/>
                  </a:outerShdw>
                </a:effectLst>
                <a:latin typeface="Arial" charset="0"/>
              </a:rPr>
            </a:br>
            <a:r>
              <a:rPr lang="es-ES_tradnl" sz="4000" b="1" i="1">
                <a:solidFill>
                  <a:schemeClr val="accent2">
                    <a:lumMod val="75000"/>
                  </a:schemeClr>
                </a:solidFill>
                <a:effectLst>
                  <a:outerShdw blurRad="38100" dist="38100" dir="2700000" algn="tl">
                    <a:srgbClr val="000000"/>
                  </a:outerShdw>
                </a:effectLst>
                <a:latin typeface="Arial" charset="0"/>
              </a:rPr>
              <a:t>Servidor de Impresión</a:t>
            </a:r>
          </a:p>
        </p:txBody>
      </p:sp>
      <p:sp>
        <p:nvSpPr>
          <p:cNvPr id="228355" name="Freeform 3"/>
          <p:cNvSpPr>
            <a:spLocks/>
          </p:cNvSpPr>
          <p:nvPr/>
        </p:nvSpPr>
        <p:spPr bwMode="auto">
          <a:xfrm>
            <a:off x="339725" y="1752600"/>
            <a:ext cx="9566275" cy="1588"/>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9700" name="Rectangle 5"/>
          <p:cNvSpPr>
            <a:spLocks noGrp="1" noChangeArrowheads="1"/>
          </p:cNvSpPr>
          <p:nvPr>
            <p:ph type="body" idx="1"/>
          </p:nvPr>
        </p:nvSpPr>
        <p:spPr>
          <a:solidFill>
            <a:schemeClr val="accent2">
              <a:lumMod val="20000"/>
              <a:lumOff val="80000"/>
            </a:schemeClr>
          </a:solidFill>
          <a:ln w="76200">
            <a:solidFill>
              <a:schemeClr val="accent2">
                <a:lumMod val="75000"/>
              </a:schemeClr>
            </a:solidFill>
          </a:ln>
        </p:spPr>
        <p:txBody>
          <a:bodyPr/>
          <a:lstStyle/>
          <a:p>
            <a:r>
              <a:rPr lang="es-ES_tradnl" sz="2800" b="1" i="1" dirty="0">
                <a:solidFill>
                  <a:schemeClr val="accent2">
                    <a:lumMod val="75000"/>
                  </a:schemeClr>
                </a:solidFill>
                <a:latin typeface="Arial" charset="0"/>
              </a:rPr>
              <a:t>Computadora perteneciente a la red (LAN) dedicada a la administración de los trabajos de impresión. </a:t>
            </a:r>
          </a:p>
          <a:p>
            <a:r>
              <a:rPr lang="es-ES_tradnl" sz="2800" b="1" i="1" dirty="0">
                <a:solidFill>
                  <a:schemeClr val="accent2">
                    <a:lumMod val="75000"/>
                  </a:schemeClr>
                </a:solidFill>
                <a:latin typeface="Arial" charset="0"/>
              </a:rPr>
              <a:t>Controla una o mas impresoras. </a:t>
            </a:r>
          </a:p>
          <a:p>
            <a:r>
              <a:rPr lang="es-ES_tradnl" sz="2800" b="1" i="1" dirty="0">
                <a:solidFill>
                  <a:schemeClr val="accent2">
                    <a:lumMod val="75000"/>
                  </a:schemeClr>
                </a:solidFill>
                <a:latin typeface="Arial" charset="0"/>
              </a:rPr>
              <a:t>Almacena las salidas a imagen de impresión de los usuarios del sistema y los pasa a la impresora disponible (limitado).</a:t>
            </a:r>
          </a:p>
          <a:p>
            <a:r>
              <a:rPr lang="es-ES_tradnl" sz="2800" b="1" i="1" dirty="0">
                <a:solidFill>
                  <a:schemeClr val="accent2">
                    <a:lumMod val="75000"/>
                  </a:schemeClr>
                </a:solidFill>
                <a:latin typeface="Arial" charset="0"/>
              </a:rPr>
              <a:t>Forma el </a:t>
            </a:r>
            <a:r>
              <a:rPr lang="es-ES_tradnl" sz="2800" b="1" i="1" dirty="0" err="1">
                <a:solidFill>
                  <a:schemeClr val="accent2">
                    <a:lumMod val="75000"/>
                  </a:schemeClr>
                </a:solidFill>
                <a:latin typeface="Arial" charset="0"/>
              </a:rPr>
              <a:t>Spooler</a:t>
            </a:r>
            <a:r>
              <a:rPr lang="es-ES_tradnl" sz="2800" b="1" i="1" dirty="0">
                <a:solidFill>
                  <a:schemeClr val="accent2">
                    <a:lumMod val="75000"/>
                  </a:schemeClr>
                </a:solidFill>
                <a:latin typeface="Arial" charset="0"/>
              </a:rPr>
              <a:t> o Cola de Impresión.</a:t>
            </a:r>
          </a:p>
          <a:p>
            <a:endParaRPr lang="es-AR" sz="2800" b="1" i="1" dirty="0">
              <a:solidFill>
                <a:schemeClr val="accent2">
                  <a:lumMod val="75000"/>
                </a:schemeClr>
              </a:solidFill>
              <a:latin typeface="Arial"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776288" y="115888"/>
            <a:ext cx="8569325" cy="1152525"/>
          </a:xfrm>
          <a:solidFill>
            <a:schemeClr val="accent2">
              <a:lumMod val="20000"/>
              <a:lumOff val="80000"/>
            </a:schemeClr>
          </a:solidFill>
          <a:ln w="76200">
            <a:solidFill>
              <a:schemeClr val="accent2">
                <a:lumMod val="75000"/>
              </a:schemeClr>
            </a:solidFill>
          </a:ln>
        </p:spPr>
        <p:txBody>
          <a:bodyPr wrap="none" anchor="t"/>
          <a:lstStyle/>
          <a:p>
            <a:pPr>
              <a:defRPr/>
            </a:pPr>
            <a:r>
              <a:rPr lang="es-ES_tradnl" sz="3200" b="1" i="1">
                <a:solidFill>
                  <a:schemeClr val="accent2">
                    <a:lumMod val="75000"/>
                  </a:schemeClr>
                </a:solidFill>
                <a:effectLst>
                  <a:outerShdw blurRad="38100" dist="38100" dir="2700000" algn="tl">
                    <a:srgbClr val="000000"/>
                  </a:outerShdw>
                </a:effectLst>
                <a:latin typeface="Arial" charset="0"/>
              </a:rPr>
              <a:t>UPS</a:t>
            </a:r>
            <a:br>
              <a:rPr lang="es-ES_tradnl" sz="3200" b="1" i="1">
                <a:solidFill>
                  <a:schemeClr val="accent2">
                    <a:lumMod val="75000"/>
                  </a:schemeClr>
                </a:solidFill>
                <a:effectLst>
                  <a:outerShdw blurRad="38100" dist="38100" dir="2700000" algn="tl">
                    <a:srgbClr val="000000"/>
                  </a:outerShdw>
                </a:effectLst>
                <a:latin typeface="Arial" charset="0"/>
              </a:rPr>
            </a:br>
            <a:r>
              <a:rPr lang="es-ES_tradnl" sz="3200" b="1" i="1">
                <a:solidFill>
                  <a:schemeClr val="accent2">
                    <a:lumMod val="75000"/>
                  </a:schemeClr>
                </a:solidFill>
                <a:effectLst>
                  <a:outerShdw blurRad="38100" dist="38100" dir="2700000" algn="tl">
                    <a:srgbClr val="000000"/>
                  </a:outerShdw>
                </a:effectLst>
                <a:latin typeface="Arial" charset="0"/>
              </a:rPr>
              <a:t>Uninterruptible Power Supply</a:t>
            </a:r>
            <a:endParaRPr lang="es-ES_tradnl" sz="3200">
              <a:solidFill>
                <a:schemeClr val="accent2">
                  <a:lumMod val="75000"/>
                </a:schemeClr>
              </a:solidFill>
            </a:endParaRPr>
          </a:p>
        </p:txBody>
      </p:sp>
      <p:sp>
        <p:nvSpPr>
          <p:cNvPr id="229379" name="Freeform 3"/>
          <p:cNvSpPr>
            <a:spLocks/>
          </p:cNvSpPr>
          <p:nvPr/>
        </p:nvSpPr>
        <p:spPr bwMode="auto">
          <a:xfrm>
            <a:off x="200025" y="1412875"/>
            <a:ext cx="9566275" cy="1588"/>
          </a:xfrm>
          <a:custGeom>
            <a:avLst/>
            <a:gdLst/>
            <a:ahLst/>
            <a:cxnLst>
              <a:cxn ang="0">
                <a:pos x="0" y="0"/>
              </a:cxn>
              <a:cxn ang="0">
                <a:pos x="6024" y="0"/>
              </a:cxn>
            </a:cxnLst>
            <a:rect l="0" t="0" r="r" b="b"/>
            <a:pathLst>
              <a:path w="6025" h="1">
                <a:moveTo>
                  <a:pt x="0" y="0"/>
                </a:moveTo>
                <a:lnTo>
                  <a:pt x="6024" y="0"/>
                </a:lnTo>
              </a:path>
            </a:pathLst>
          </a:custGeom>
          <a:noFill/>
          <a:ln w="57150"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29381" name="Rectangle 5"/>
          <p:cNvSpPr>
            <a:spLocks noGrp="1" noChangeArrowheads="1"/>
          </p:cNvSpPr>
          <p:nvPr>
            <p:ph type="body" idx="1"/>
          </p:nvPr>
        </p:nvSpPr>
        <p:spPr>
          <a:xfrm>
            <a:off x="344488" y="1557338"/>
            <a:ext cx="9421812" cy="4114800"/>
          </a:xfrm>
          <a:solidFill>
            <a:schemeClr val="accent2">
              <a:lumMod val="20000"/>
              <a:lumOff val="80000"/>
            </a:schemeClr>
          </a:solidFill>
          <a:ln w="76200" cmpd="tri">
            <a:solidFill>
              <a:schemeClr val="accent2">
                <a:lumMod val="75000"/>
              </a:schemeClr>
            </a:solidFill>
          </a:ln>
        </p:spPr>
        <p:txBody>
          <a:bodyPr/>
          <a:lstStyle/>
          <a:p>
            <a:pPr>
              <a:defRPr/>
            </a:pPr>
            <a:r>
              <a:rPr lang="es-ES_tradnl" sz="2800" b="1" i="1">
                <a:solidFill>
                  <a:schemeClr val="accent2">
                    <a:lumMod val="75000"/>
                  </a:schemeClr>
                </a:solidFill>
                <a:effectLst>
                  <a:outerShdw blurRad="38100" dist="38100" dir="2700000" algn="tl">
                    <a:srgbClr val="000000"/>
                  </a:outerShdw>
                </a:effectLst>
                <a:latin typeface="Arial" charset="0"/>
              </a:rPr>
              <a:t>Fuente de Alimentación Ininterrumpible de corriente alterna.</a:t>
            </a:r>
          </a:p>
          <a:p>
            <a:pPr>
              <a:defRPr/>
            </a:pPr>
            <a:r>
              <a:rPr lang="es-ES_tradnl" sz="2800" b="1" i="1">
                <a:solidFill>
                  <a:schemeClr val="accent2">
                    <a:lumMod val="75000"/>
                  </a:schemeClr>
                </a:solidFill>
                <a:effectLst>
                  <a:outerShdw blurRad="38100" dist="38100" dir="2700000" algn="tl">
                    <a:srgbClr val="000000"/>
                  </a:outerShdw>
                </a:effectLst>
                <a:latin typeface="Arial" charset="0"/>
              </a:rPr>
              <a:t>Unidad Automática a Base de Baterías y un inversor de corriente que se activa ante contingencias como :</a:t>
            </a:r>
          </a:p>
          <a:p>
            <a:pPr lvl="1">
              <a:defRPr/>
            </a:pPr>
            <a:r>
              <a:rPr lang="es-ES_tradnl" b="1" i="1">
                <a:solidFill>
                  <a:schemeClr val="accent2">
                    <a:lumMod val="75000"/>
                  </a:schemeClr>
                </a:solidFill>
                <a:effectLst>
                  <a:outerShdw blurRad="38100" dist="38100" dir="2700000" algn="tl">
                    <a:srgbClr val="000000"/>
                  </a:outerShdw>
                </a:effectLst>
                <a:latin typeface="Arial" charset="0"/>
              </a:rPr>
              <a:t>Corte de suministro eléctrico</a:t>
            </a:r>
          </a:p>
          <a:p>
            <a:pPr lvl="1">
              <a:defRPr/>
            </a:pPr>
            <a:r>
              <a:rPr lang="es-ES_tradnl" b="1" i="1">
                <a:solidFill>
                  <a:schemeClr val="accent2">
                    <a:lumMod val="75000"/>
                  </a:schemeClr>
                </a:solidFill>
                <a:effectLst>
                  <a:outerShdw blurRad="38100" dist="38100" dir="2700000" algn="tl">
                    <a:srgbClr val="000000"/>
                  </a:outerShdw>
                </a:effectLst>
                <a:latin typeface="Arial" charset="0"/>
              </a:rPr>
              <a:t>Bajo nivel de tensión (Inaceptable)</a:t>
            </a:r>
            <a:endParaRPr lang="es-AR" b="1" i="1">
              <a:solidFill>
                <a:schemeClr val="accent2">
                  <a:lumMod val="75000"/>
                </a:schemeClr>
              </a:solidFill>
              <a:effectLst>
                <a:outerShdw blurRad="38100" dist="38100" dir="2700000" algn="tl">
                  <a:srgbClr val="000000"/>
                </a:outerShdw>
              </a:effectLst>
              <a:latin typeface="Arial" charset="0"/>
            </a:endParaRPr>
          </a:p>
        </p:txBody>
      </p:sp>
      <p:pic>
        <p:nvPicPr>
          <p:cNvPr id="30725" name="Picture 6"/>
          <p:cNvPicPr>
            <a:picLocks noChangeAspect="1" noChangeArrowheads="1"/>
          </p:cNvPicPr>
          <p:nvPr/>
        </p:nvPicPr>
        <p:blipFill>
          <a:blip r:embed="rId2" cstate="print"/>
          <a:srcRect/>
          <a:stretch>
            <a:fillRect/>
          </a:stretch>
        </p:blipFill>
        <p:spPr bwMode="auto">
          <a:xfrm>
            <a:off x="344488" y="4994885"/>
            <a:ext cx="4319587" cy="1822450"/>
          </a:xfrm>
          <a:prstGeom prst="rect">
            <a:avLst/>
          </a:prstGeom>
          <a:solidFill>
            <a:srgbClr val="FF9900"/>
          </a:solidFill>
          <a:ln w="76200" cmpd="tri" algn="ctr">
            <a:solidFill>
              <a:schemeClr val="accent2">
                <a:lumMod val="75000"/>
              </a:schemeClr>
            </a:solidFill>
            <a:miter lim="800000"/>
            <a:headEnd/>
            <a:tailEnd/>
          </a:ln>
        </p:spPr>
      </p:pic>
      <p:pic>
        <p:nvPicPr>
          <p:cNvPr id="614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3162" y="5046546"/>
            <a:ext cx="4506342" cy="1811453"/>
          </a:xfrm>
          <a:prstGeom prst="rect">
            <a:avLst/>
          </a:prstGeom>
          <a:solidFill>
            <a:srgbClr val="FF9900"/>
          </a:solidFill>
          <a:ln w="76200" cmpd="tri" algn="ctr">
            <a:solidFill>
              <a:schemeClr val="accent2">
                <a:lumMod val="75000"/>
              </a:schemeClr>
            </a:solid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742950" y="228600"/>
            <a:ext cx="8782050" cy="1366838"/>
          </a:xfrm>
          <a:solidFill>
            <a:schemeClr val="accent2">
              <a:lumMod val="20000"/>
              <a:lumOff val="80000"/>
            </a:schemeClr>
          </a:solidFill>
          <a:ln w="76200">
            <a:solidFill>
              <a:schemeClr val="accent2">
                <a:lumMod val="75000"/>
              </a:schemeClr>
            </a:solidFill>
          </a:ln>
        </p:spPr>
        <p:txBody>
          <a:bodyPr wrap="none" anchor="t"/>
          <a:lstStyle/>
          <a:p>
            <a:pPr>
              <a:defRPr/>
            </a:pPr>
            <a:r>
              <a:rPr lang="es-ES_tradnl" b="1" i="1" dirty="0">
                <a:solidFill>
                  <a:schemeClr val="accent2">
                    <a:lumMod val="75000"/>
                  </a:schemeClr>
                </a:solidFill>
                <a:effectLst>
                  <a:outerShdw blurRad="38100" dist="38100" dir="2700000" algn="tl">
                    <a:srgbClr val="000000"/>
                  </a:outerShdw>
                </a:effectLst>
                <a:latin typeface="Arial" charset="0"/>
              </a:rPr>
              <a:t>UPS</a:t>
            </a:r>
            <a:br>
              <a:rPr lang="es-ES_tradnl" b="1" i="1" dirty="0">
                <a:solidFill>
                  <a:schemeClr val="accent2">
                    <a:lumMod val="75000"/>
                  </a:schemeClr>
                </a:solidFill>
                <a:effectLst>
                  <a:outerShdw blurRad="38100" dist="38100" dir="2700000" algn="tl">
                    <a:srgbClr val="000000"/>
                  </a:outerShdw>
                </a:effectLst>
                <a:latin typeface="Arial" charset="0"/>
              </a:rPr>
            </a:br>
            <a:r>
              <a:rPr lang="es-ES_tradnl" sz="4000" b="1" i="1" dirty="0" err="1">
                <a:solidFill>
                  <a:schemeClr val="accent2">
                    <a:lumMod val="75000"/>
                  </a:schemeClr>
                </a:solidFill>
                <a:effectLst>
                  <a:outerShdw blurRad="38100" dist="38100" dir="2700000" algn="tl">
                    <a:srgbClr val="000000"/>
                  </a:outerShdw>
                </a:effectLst>
                <a:latin typeface="Arial" charset="0"/>
              </a:rPr>
              <a:t>Uninterruptible</a:t>
            </a:r>
            <a:r>
              <a:rPr lang="es-ES_tradnl" sz="4000" b="1" i="1" dirty="0">
                <a:solidFill>
                  <a:schemeClr val="accent2">
                    <a:lumMod val="75000"/>
                  </a:schemeClr>
                </a:solidFill>
                <a:effectLst>
                  <a:outerShdw blurRad="38100" dist="38100" dir="2700000" algn="tl">
                    <a:srgbClr val="000000"/>
                  </a:outerShdw>
                </a:effectLst>
                <a:latin typeface="Arial" charset="0"/>
              </a:rPr>
              <a:t> </a:t>
            </a:r>
            <a:r>
              <a:rPr lang="es-ES_tradnl" sz="4000" b="1" i="1" dirty="0" err="1">
                <a:solidFill>
                  <a:schemeClr val="accent2">
                    <a:lumMod val="75000"/>
                  </a:schemeClr>
                </a:solidFill>
                <a:effectLst>
                  <a:outerShdw blurRad="38100" dist="38100" dir="2700000" algn="tl">
                    <a:srgbClr val="000000"/>
                  </a:outerShdw>
                </a:effectLst>
                <a:latin typeface="Arial" charset="0"/>
              </a:rPr>
              <a:t>Power</a:t>
            </a:r>
            <a:r>
              <a:rPr lang="es-ES_tradnl" sz="4000" b="1" i="1" dirty="0">
                <a:solidFill>
                  <a:schemeClr val="accent2">
                    <a:lumMod val="75000"/>
                  </a:schemeClr>
                </a:solidFill>
                <a:effectLst>
                  <a:outerShdw blurRad="38100" dist="38100" dir="2700000" algn="tl">
                    <a:srgbClr val="000000"/>
                  </a:outerShdw>
                </a:effectLst>
                <a:latin typeface="Arial" charset="0"/>
              </a:rPr>
              <a:t> </a:t>
            </a:r>
            <a:r>
              <a:rPr lang="es-ES_tradnl" sz="4000" b="1" i="1" dirty="0" err="1">
                <a:solidFill>
                  <a:schemeClr val="accent2">
                    <a:lumMod val="75000"/>
                  </a:schemeClr>
                </a:solidFill>
                <a:effectLst>
                  <a:outerShdw blurRad="38100" dist="38100" dir="2700000" algn="tl">
                    <a:srgbClr val="000000"/>
                  </a:outerShdw>
                </a:effectLst>
                <a:latin typeface="Arial" charset="0"/>
              </a:rPr>
              <a:t>Supply</a:t>
            </a:r>
            <a:endParaRPr lang="es-ES_tradnl" sz="4000" dirty="0">
              <a:solidFill>
                <a:schemeClr val="accent2">
                  <a:lumMod val="75000"/>
                </a:schemeClr>
              </a:solidFill>
            </a:endParaRPr>
          </a:p>
        </p:txBody>
      </p:sp>
      <p:sp>
        <p:nvSpPr>
          <p:cNvPr id="230403" name="Freeform 3"/>
          <p:cNvSpPr>
            <a:spLocks/>
          </p:cNvSpPr>
          <p:nvPr/>
        </p:nvSpPr>
        <p:spPr bwMode="auto">
          <a:xfrm>
            <a:off x="339725" y="1752600"/>
            <a:ext cx="9566275" cy="1588"/>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30404" name="Rectangle 4"/>
          <p:cNvSpPr>
            <a:spLocks noGrp="1" noChangeArrowheads="1"/>
          </p:cNvSpPr>
          <p:nvPr>
            <p:ph type="body" idx="1"/>
          </p:nvPr>
        </p:nvSpPr>
        <p:spPr>
          <a:xfrm>
            <a:off x="742950" y="1905000"/>
            <a:ext cx="8629650" cy="4419600"/>
          </a:xfrm>
          <a:solidFill>
            <a:schemeClr val="accent2">
              <a:lumMod val="20000"/>
              <a:lumOff val="80000"/>
            </a:schemeClr>
          </a:solidFill>
          <a:ln w="76200">
            <a:solidFill>
              <a:schemeClr val="accent2">
                <a:lumMod val="75000"/>
              </a:schemeClr>
            </a:solidFill>
          </a:ln>
        </p:spPr>
        <p:txBody>
          <a:bodyPr/>
          <a:lstStyle/>
          <a:p>
            <a:pPr>
              <a:lnSpc>
                <a:spcPct val="90000"/>
              </a:lnSpc>
              <a:defRPr/>
            </a:pPr>
            <a:r>
              <a:rPr lang="es-ES_tradnl" b="1" i="1">
                <a:solidFill>
                  <a:schemeClr val="accent2"/>
                </a:solidFill>
                <a:effectLst>
                  <a:outerShdw blurRad="38100" dist="38100" dir="2700000" algn="tl">
                    <a:srgbClr val="000000"/>
                  </a:outerShdw>
                </a:effectLst>
                <a:latin typeface="Arial" charset="0"/>
              </a:rPr>
              <a:t>Puede tener autonomía para unos minutos u horas de acuerdo al tipo.</a:t>
            </a:r>
          </a:p>
          <a:p>
            <a:pPr>
              <a:lnSpc>
                <a:spcPct val="90000"/>
              </a:lnSpc>
              <a:defRPr/>
            </a:pPr>
            <a:r>
              <a:rPr lang="es-ES_tradnl" b="1" i="1">
                <a:solidFill>
                  <a:schemeClr val="accent2"/>
                </a:solidFill>
                <a:effectLst>
                  <a:outerShdw blurRad="38100" dist="38100" dir="2700000" algn="tl">
                    <a:srgbClr val="000000"/>
                  </a:outerShdw>
                </a:effectLst>
                <a:latin typeface="Arial" charset="0"/>
              </a:rPr>
              <a:t>El inversor de corriente se activa y cambia la alimentación de corriente alterna por la de las baterías .</a:t>
            </a:r>
          </a:p>
          <a:p>
            <a:pPr>
              <a:lnSpc>
                <a:spcPct val="90000"/>
              </a:lnSpc>
              <a:defRPr/>
            </a:pPr>
            <a:r>
              <a:rPr lang="es-ES_tradnl" b="1" i="1">
                <a:solidFill>
                  <a:schemeClr val="accent2"/>
                </a:solidFill>
                <a:effectLst>
                  <a:outerShdw blurRad="38100" dist="38100" dir="2700000" algn="tl">
                    <a:srgbClr val="000000"/>
                  </a:outerShdw>
                </a:effectLst>
                <a:latin typeface="Arial" charset="0"/>
              </a:rPr>
              <a:t>Posee regulador de voltaje para la alimentación de sus equipos.</a:t>
            </a:r>
          </a:p>
          <a:p>
            <a:pPr>
              <a:lnSpc>
                <a:spcPct val="90000"/>
              </a:lnSpc>
              <a:defRPr/>
            </a:pPr>
            <a:r>
              <a:rPr lang="es-ES_tradnl" b="1" i="1">
                <a:solidFill>
                  <a:schemeClr val="accent2"/>
                </a:solidFill>
                <a:effectLst>
                  <a:outerShdw blurRad="38100" dist="38100" dir="2700000" algn="tl">
                    <a:srgbClr val="000000"/>
                  </a:outerShdw>
                </a:effectLst>
                <a:latin typeface="Arial" charset="0"/>
              </a:rPr>
              <a:t>Posee protectores de sobrecargas y picos de tensión.</a:t>
            </a:r>
            <a:endParaRPr lang="es-AR" sz="3600" b="1" i="1">
              <a:solidFill>
                <a:schemeClr val="accent2"/>
              </a:solidFill>
              <a:effectLst>
                <a:outerShdw blurRad="38100" dist="38100" dir="2700000" algn="tl">
                  <a:srgbClr val="000000"/>
                </a:outerShdw>
              </a:effectLst>
              <a:latin typeface="Arial"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88504" y="228600"/>
            <a:ext cx="8884096" cy="1600200"/>
          </a:xfrm>
          <a:solidFill>
            <a:schemeClr val="accent2">
              <a:lumMod val="20000"/>
              <a:lumOff val="80000"/>
            </a:schemeClr>
          </a:solidFill>
          <a:ln w="57150">
            <a:solidFill>
              <a:schemeClr val="accent2">
                <a:lumMod val="75000"/>
              </a:schemeClr>
            </a:solidFill>
          </a:ln>
        </p:spPr>
        <p:txBody>
          <a:bodyPr wrap="none" anchor="t"/>
          <a:lstStyle/>
          <a:p>
            <a:pPr>
              <a:defRPr/>
            </a:pPr>
            <a:r>
              <a:rPr lang="es-ES_tradnl" b="1" i="1" dirty="0">
                <a:solidFill>
                  <a:schemeClr val="accent2"/>
                </a:solidFill>
                <a:effectLst>
                  <a:outerShdw blurRad="38100" dist="38100" dir="2700000" algn="tl">
                    <a:srgbClr val="000000"/>
                  </a:outerShdw>
                </a:effectLst>
                <a:latin typeface="Arial" charset="0"/>
              </a:rPr>
              <a:t>UPS</a:t>
            </a:r>
            <a:br>
              <a:rPr lang="es-ES_tradnl" b="1" i="1" dirty="0">
                <a:solidFill>
                  <a:schemeClr val="accent2"/>
                </a:solidFill>
                <a:effectLst>
                  <a:outerShdw blurRad="38100" dist="38100" dir="2700000" algn="tl">
                    <a:srgbClr val="000000"/>
                  </a:outerShdw>
                </a:effectLst>
                <a:latin typeface="Arial" charset="0"/>
              </a:rPr>
            </a:br>
            <a:r>
              <a:rPr lang="es-ES_tradnl" sz="4000" b="1" i="1" dirty="0" err="1">
                <a:solidFill>
                  <a:schemeClr val="accent2"/>
                </a:solidFill>
                <a:effectLst>
                  <a:outerShdw blurRad="38100" dist="38100" dir="2700000" algn="tl">
                    <a:srgbClr val="000000"/>
                  </a:outerShdw>
                </a:effectLst>
                <a:latin typeface="Arial" charset="0"/>
              </a:rPr>
              <a:t>Uninterruptible</a:t>
            </a:r>
            <a:r>
              <a:rPr lang="es-ES_tradnl" sz="4000" b="1" i="1" dirty="0">
                <a:solidFill>
                  <a:schemeClr val="accent2"/>
                </a:solidFill>
                <a:effectLst>
                  <a:outerShdw blurRad="38100" dist="38100" dir="2700000" algn="tl">
                    <a:srgbClr val="000000"/>
                  </a:outerShdw>
                </a:effectLst>
                <a:latin typeface="Arial" charset="0"/>
              </a:rPr>
              <a:t> </a:t>
            </a:r>
            <a:r>
              <a:rPr lang="es-ES_tradnl" sz="4000" b="1" i="1" dirty="0" err="1">
                <a:solidFill>
                  <a:schemeClr val="accent2"/>
                </a:solidFill>
                <a:effectLst>
                  <a:outerShdw blurRad="38100" dist="38100" dir="2700000" algn="tl">
                    <a:srgbClr val="000000"/>
                  </a:outerShdw>
                </a:effectLst>
                <a:latin typeface="Arial" charset="0"/>
              </a:rPr>
              <a:t>Power</a:t>
            </a:r>
            <a:r>
              <a:rPr lang="es-ES_tradnl" sz="4000" b="1" i="1" dirty="0">
                <a:solidFill>
                  <a:schemeClr val="accent2"/>
                </a:solidFill>
                <a:effectLst>
                  <a:outerShdw blurRad="38100" dist="38100" dir="2700000" algn="tl">
                    <a:srgbClr val="000000"/>
                  </a:outerShdw>
                </a:effectLst>
                <a:latin typeface="Arial" charset="0"/>
              </a:rPr>
              <a:t> </a:t>
            </a:r>
            <a:r>
              <a:rPr lang="es-ES_tradnl" sz="4000" b="1" i="1" dirty="0" err="1">
                <a:solidFill>
                  <a:schemeClr val="accent2"/>
                </a:solidFill>
                <a:effectLst>
                  <a:outerShdw blurRad="38100" dist="38100" dir="2700000" algn="tl">
                    <a:srgbClr val="000000"/>
                  </a:outerShdw>
                </a:effectLst>
                <a:latin typeface="Arial" charset="0"/>
              </a:rPr>
              <a:t>Supply</a:t>
            </a:r>
            <a:endParaRPr lang="es-ES_tradnl" sz="4000" dirty="0">
              <a:solidFill>
                <a:schemeClr val="accent2"/>
              </a:solidFill>
            </a:endParaRPr>
          </a:p>
        </p:txBody>
      </p:sp>
      <p:sp>
        <p:nvSpPr>
          <p:cNvPr id="231427" name="Freeform 3"/>
          <p:cNvSpPr>
            <a:spLocks/>
          </p:cNvSpPr>
          <p:nvPr/>
        </p:nvSpPr>
        <p:spPr bwMode="auto">
          <a:xfrm>
            <a:off x="339725" y="1981200"/>
            <a:ext cx="9566275" cy="1588"/>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31428" name="Rectangle 4"/>
          <p:cNvSpPr>
            <a:spLocks noGrp="1" noChangeArrowheads="1"/>
          </p:cNvSpPr>
          <p:nvPr>
            <p:ph type="body" idx="1"/>
          </p:nvPr>
        </p:nvSpPr>
        <p:spPr>
          <a:xfrm>
            <a:off x="228600" y="2438400"/>
            <a:ext cx="9448800" cy="3581400"/>
          </a:xfrm>
          <a:solidFill>
            <a:schemeClr val="accent2">
              <a:lumMod val="20000"/>
              <a:lumOff val="80000"/>
            </a:schemeClr>
          </a:solidFill>
          <a:ln w="76200">
            <a:solidFill>
              <a:schemeClr val="accent2">
                <a:lumMod val="75000"/>
              </a:schemeClr>
            </a:solidFill>
          </a:ln>
        </p:spPr>
        <p:txBody>
          <a:bodyPr/>
          <a:lstStyle/>
          <a:p>
            <a:pPr>
              <a:buFontTx/>
              <a:buNone/>
              <a:defRPr/>
            </a:pPr>
            <a:r>
              <a:rPr lang="es-ES_tradnl" sz="2800" b="1" i="1" dirty="0">
                <a:solidFill>
                  <a:schemeClr val="accent2"/>
                </a:solidFill>
                <a:effectLst>
                  <a:outerShdw blurRad="38100" dist="38100" dir="2700000" algn="tl">
                    <a:srgbClr val="000000"/>
                  </a:outerShdw>
                </a:effectLst>
                <a:latin typeface="Arial" charset="0"/>
              </a:rPr>
              <a:t>Aspectos a tener en cuenta en la elección de la UPS.</a:t>
            </a:r>
          </a:p>
          <a:p>
            <a:pPr>
              <a:defRPr/>
            </a:pPr>
            <a:endParaRPr lang="es-ES_tradnl" sz="2800" b="1" i="1" dirty="0">
              <a:solidFill>
                <a:schemeClr val="accent2"/>
              </a:solidFill>
              <a:effectLst>
                <a:outerShdw blurRad="38100" dist="38100" dir="2700000" algn="tl">
                  <a:srgbClr val="000000"/>
                </a:outerShdw>
              </a:effectLst>
              <a:latin typeface="Arial" charset="0"/>
            </a:endParaRPr>
          </a:p>
          <a:p>
            <a:pPr>
              <a:defRPr/>
            </a:pPr>
            <a:r>
              <a:rPr lang="es-ES_tradnl" sz="2800" b="1" i="1" dirty="0">
                <a:solidFill>
                  <a:schemeClr val="accent2"/>
                </a:solidFill>
                <a:effectLst>
                  <a:outerShdw blurRad="38100" dist="38100" dir="2700000" algn="tl">
                    <a:srgbClr val="000000"/>
                  </a:outerShdw>
                </a:effectLst>
                <a:latin typeface="Arial" charset="0"/>
              </a:rPr>
              <a:t>Cuantos equipos va a tener conectados y su tipo.</a:t>
            </a:r>
          </a:p>
          <a:p>
            <a:pPr>
              <a:defRPr/>
            </a:pPr>
            <a:r>
              <a:rPr lang="es-ES_tradnl" sz="2800" b="1" i="1" dirty="0">
                <a:solidFill>
                  <a:schemeClr val="accent2"/>
                </a:solidFill>
                <a:effectLst>
                  <a:outerShdw blurRad="38100" dist="38100" dir="2700000" algn="tl">
                    <a:srgbClr val="000000"/>
                  </a:outerShdw>
                </a:effectLst>
                <a:latin typeface="Arial" charset="0"/>
              </a:rPr>
              <a:t>Cuantos  kilovatios consumen esos equipos. (se agrega entre un 10 / 15 % extra ).</a:t>
            </a:r>
          </a:p>
          <a:p>
            <a:pPr>
              <a:defRPr/>
            </a:pPr>
            <a:r>
              <a:rPr lang="es-ES_tradnl" sz="2800" b="1" i="1" dirty="0">
                <a:solidFill>
                  <a:schemeClr val="accent2"/>
                </a:solidFill>
                <a:effectLst>
                  <a:outerShdw blurRad="38100" dist="38100" dir="2700000" algn="tl">
                    <a:srgbClr val="000000"/>
                  </a:outerShdw>
                </a:effectLst>
                <a:latin typeface="Arial" charset="0"/>
              </a:rPr>
              <a:t>Que tiempo de autonomía necesita y con que objeto.</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idx="4294967295"/>
          </p:nvPr>
        </p:nvSpPr>
        <p:spPr>
          <a:xfrm>
            <a:off x="339725" y="20016"/>
            <a:ext cx="9022259" cy="1176860"/>
          </a:xfrm>
          <a:solidFill>
            <a:schemeClr val="accent2">
              <a:lumMod val="20000"/>
              <a:lumOff val="80000"/>
            </a:schemeClr>
          </a:solidFill>
          <a:ln w="57150">
            <a:solidFill>
              <a:schemeClr val="accent2">
                <a:lumMod val="75000"/>
              </a:schemeClr>
            </a:solidFill>
          </a:ln>
        </p:spPr>
        <p:txBody>
          <a:bodyPr wrap="none" anchor="t"/>
          <a:lstStyle/>
          <a:p>
            <a:pPr>
              <a:defRPr/>
            </a:pPr>
            <a:r>
              <a:rPr lang="es-ES_tradnl" sz="3600" b="1" i="1" dirty="0">
                <a:solidFill>
                  <a:schemeClr val="accent2"/>
                </a:solidFill>
                <a:effectLst>
                  <a:outerShdw blurRad="38100" dist="38100" dir="2700000" algn="tl">
                    <a:srgbClr val="000000"/>
                  </a:outerShdw>
                </a:effectLst>
                <a:latin typeface="Arial" charset="0"/>
              </a:rPr>
              <a:t>UPS</a:t>
            </a:r>
            <a:br>
              <a:rPr lang="es-ES_tradnl" sz="3600" b="1" i="1" dirty="0">
                <a:solidFill>
                  <a:schemeClr val="accent2"/>
                </a:solidFill>
                <a:effectLst>
                  <a:outerShdw blurRad="38100" dist="38100" dir="2700000" algn="tl">
                    <a:srgbClr val="000000"/>
                  </a:outerShdw>
                </a:effectLst>
                <a:latin typeface="Arial" charset="0"/>
              </a:rPr>
            </a:br>
            <a:r>
              <a:rPr lang="es-ES_tradnl" sz="3200" b="1" i="1" dirty="0" err="1">
                <a:solidFill>
                  <a:schemeClr val="accent2"/>
                </a:solidFill>
                <a:effectLst>
                  <a:outerShdw blurRad="38100" dist="38100" dir="2700000" algn="tl">
                    <a:srgbClr val="000000"/>
                  </a:outerShdw>
                </a:effectLst>
                <a:latin typeface="Arial" charset="0"/>
              </a:rPr>
              <a:t>Uninterruptible</a:t>
            </a:r>
            <a:r>
              <a:rPr lang="es-ES_tradnl" sz="3200" b="1" i="1" dirty="0">
                <a:solidFill>
                  <a:schemeClr val="accent2"/>
                </a:solidFill>
                <a:effectLst>
                  <a:outerShdw blurRad="38100" dist="38100" dir="2700000" algn="tl">
                    <a:srgbClr val="000000"/>
                  </a:outerShdw>
                </a:effectLst>
                <a:latin typeface="Arial" charset="0"/>
              </a:rPr>
              <a:t> </a:t>
            </a:r>
            <a:r>
              <a:rPr lang="es-ES_tradnl" sz="3200" b="1" i="1" dirty="0" err="1">
                <a:solidFill>
                  <a:schemeClr val="accent2"/>
                </a:solidFill>
                <a:effectLst>
                  <a:outerShdw blurRad="38100" dist="38100" dir="2700000" algn="tl">
                    <a:srgbClr val="000000"/>
                  </a:outerShdw>
                </a:effectLst>
                <a:latin typeface="Arial" charset="0"/>
              </a:rPr>
              <a:t>Power</a:t>
            </a:r>
            <a:r>
              <a:rPr lang="es-ES_tradnl" sz="3200" b="1" i="1" dirty="0">
                <a:solidFill>
                  <a:schemeClr val="accent2"/>
                </a:solidFill>
                <a:effectLst>
                  <a:outerShdw blurRad="38100" dist="38100" dir="2700000" algn="tl">
                    <a:srgbClr val="000000"/>
                  </a:outerShdw>
                </a:effectLst>
                <a:latin typeface="Arial" charset="0"/>
              </a:rPr>
              <a:t> </a:t>
            </a:r>
            <a:r>
              <a:rPr lang="es-ES_tradnl" sz="3200" b="1" i="1" dirty="0" err="1">
                <a:solidFill>
                  <a:schemeClr val="accent2"/>
                </a:solidFill>
                <a:effectLst>
                  <a:outerShdw blurRad="38100" dist="38100" dir="2700000" algn="tl">
                    <a:srgbClr val="000000"/>
                  </a:outerShdw>
                </a:effectLst>
                <a:latin typeface="Arial" charset="0"/>
              </a:rPr>
              <a:t>Supply</a:t>
            </a:r>
            <a:endParaRPr lang="es-ES_tradnl" sz="3200" dirty="0">
              <a:solidFill>
                <a:schemeClr val="accent2"/>
              </a:solidFill>
            </a:endParaRPr>
          </a:p>
        </p:txBody>
      </p:sp>
      <p:sp>
        <p:nvSpPr>
          <p:cNvPr id="231427" name="Freeform 3"/>
          <p:cNvSpPr>
            <a:spLocks/>
          </p:cNvSpPr>
          <p:nvPr/>
        </p:nvSpPr>
        <p:spPr bwMode="auto">
          <a:xfrm>
            <a:off x="339725" y="1981200"/>
            <a:ext cx="9566275" cy="1588"/>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31428" name="Rectangle 4"/>
          <p:cNvSpPr>
            <a:spLocks noGrp="1" noChangeArrowheads="1"/>
          </p:cNvSpPr>
          <p:nvPr>
            <p:ph type="body" idx="4294967295"/>
          </p:nvPr>
        </p:nvSpPr>
        <p:spPr>
          <a:xfrm>
            <a:off x="273050" y="1412776"/>
            <a:ext cx="9448800" cy="2521049"/>
          </a:xfrm>
          <a:solidFill>
            <a:schemeClr val="accent2">
              <a:lumMod val="20000"/>
              <a:lumOff val="80000"/>
            </a:schemeClr>
          </a:solidFill>
          <a:ln w="76200">
            <a:solidFill>
              <a:schemeClr val="accent2">
                <a:lumMod val="75000"/>
              </a:schemeClr>
            </a:solidFill>
          </a:ln>
        </p:spPr>
        <p:txBody>
          <a:bodyPr/>
          <a:lstStyle/>
          <a:p>
            <a:pPr>
              <a:lnSpc>
                <a:spcPct val="90000"/>
              </a:lnSpc>
              <a:buFontTx/>
              <a:buNone/>
            </a:pPr>
            <a:r>
              <a:rPr lang="es-ES_tradnl" b="1" i="1" dirty="0">
                <a:solidFill>
                  <a:schemeClr val="accent2"/>
                </a:solidFill>
                <a:effectLst>
                  <a:outerShdw blurRad="38100" dist="38100" dir="2700000" algn="tl">
                    <a:srgbClr val="000000"/>
                  </a:outerShdw>
                </a:effectLst>
                <a:latin typeface="Arial" charset="0"/>
              </a:rPr>
              <a:t>Tipos de UPS.</a:t>
            </a:r>
          </a:p>
          <a:p>
            <a:pPr lvl="1">
              <a:lnSpc>
                <a:spcPct val="90000"/>
              </a:lnSpc>
            </a:pPr>
            <a:r>
              <a:rPr lang="es-ES_tradnl" sz="3200" b="1" i="1" dirty="0">
                <a:solidFill>
                  <a:schemeClr val="accent2"/>
                </a:solidFill>
                <a:effectLst>
                  <a:outerShdw blurRad="38100" dist="38100" dir="2700000" algn="tl">
                    <a:srgbClr val="000000"/>
                  </a:outerShdw>
                </a:effectLst>
                <a:latin typeface="Arial" charset="0"/>
              </a:rPr>
              <a:t>UPS  OFFLINE/STAND-BY</a:t>
            </a:r>
          </a:p>
          <a:p>
            <a:pPr lvl="1">
              <a:lnSpc>
                <a:spcPct val="90000"/>
              </a:lnSpc>
            </a:pPr>
            <a:r>
              <a:rPr lang="es-ES_tradnl" sz="3200" b="1" i="1" dirty="0">
                <a:solidFill>
                  <a:schemeClr val="accent2"/>
                </a:solidFill>
                <a:effectLst>
                  <a:outerShdw blurRad="38100" dist="38100" dir="2700000" algn="tl">
                    <a:srgbClr val="000000"/>
                  </a:outerShdw>
                </a:effectLst>
                <a:latin typeface="Arial" charset="0"/>
              </a:rPr>
              <a:t>UPS de línea interactiva &lt;10 </a:t>
            </a:r>
            <a:r>
              <a:rPr lang="es-ES_tradnl" sz="3200" b="1" i="1" dirty="0" err="1">
                <a:solidFill>
                  <a:schemeClr val="accent2"/>
                </a:solidFill>
                <a:effectLst>
                  <a:outerShdw blurRad="38100" dist="38100" dir="2700000" algn="tl">
                    <a:srgbClr val="000000"/>
                  </a:outerShdw>
                </a:effectLst>
                <a:latin typeface="Arial" charset="0"/>
              </a:rPr>
              <a:t>Kva</a:t>
            </a:r>
            <a:endParaRPr lang="es-ES_tradnl" sz="3200" b="1" i="1" dirty="0">
              <a:solidFill>
                <a:schemeClr val="accent2"/>
              </a:solidFill>
              <a:effectLst>
                <a:outerShdw blurRad="38100" dist="38100" dir="2700000" algn="tl">
                  <a:srgbClr val="000000"/>
                </a:outerShdw>
              </a:effectLst>
              <a:latin typeface="Arial" charset="0"/>
            </a:endParaRPr>
          </a:p>
          <a:p>
            <a:pPr lvl="1">
              <a:lnSpc>
                <a:spcPct val="90000"/>
              </a:lnSpc>
            </a:pPr>
            <a:r>
              <a:rPr lang="es-ES_tradnl" sz="3200" b="1" i="1" dirty="0">
                <a:solidFill>
                  <a:schemeClr val="accent2"/>
                </a:solidFill>
                <a:effectLst>
                  <a:outerShdw blurRad="38100" dist="38100" dir="2700000" algn="tl">
                    <a:srgbClr val="000000"/>
                  </a:outerShdw>
                </a:effectLst>
                <a:latin typeface="Arial" charset="0"/>
              </a:rPr>
              <a:t>UPS </a:t>
            </a:r>
            <a:r>
              <a:rPr lang="es-ES_tradnl" sz="3200" b="1" i="1" dirty="0" err="1">
                <a:solidFill>
                  <a:schemeClr val="accent2"/>
                </a:solidFill>
                <a:effectLst>
                  <a:outerShdw blurRad="38100" dist="38100" dir="2700000" algn="tl">
                    <a:srgbClr val="000000"/>
                  </a:outerShdw>
                </a:effectLst>
                <a:latin typeface="Arial" charset="0"/>
              </a:rPr>
              <a:t>on</a:t>
            </a:r>
            <a:r>
              <a:rPr lang="es-ES_tradnl" sz="3200" b="1" i="1" dirty="0">
                <a:solidFill>
                  <a:schemeClr val="accent2"/>
                </a:solidFill>
                <a:effectLst>
                  <a:outerShdw blurRad="38100" dist="38100" dir="2700000" algn="tl">
                    <a:srgbClr val="000000"/>
                  </a:outerShdw>
                </a:effectLst>
                <a:latin typeface="Arial" charset="0"/>
              </a:rPr>
              <a:t> line de doble conversión &gt;10 </a:t>
            </a:r>
            <a:r>
              <a:rPr lang="es-ES_tradnl" sz="3200" b="1" i="1" dirty="0" err="1">
                <a:solidFill>
                  <a:schemeClr val="accent2"/>
                </a:solidFill>
                <a:effectLst>
                  <a:outerShdw blurRad="38100" dist="38100" dir="2700000" algn="tl">
                    <a:srgbClr val="000000"/>
                  </a:outerShdw>
                </a:effectLst>
                <a:latin typeface="Arial" charset="0"/>
              </a:rPr>
              <a:t>Kva</a:t>
            </a:r>
            <a:endParaRPr lang="es-ES_tradnl" b="1" i="1" dirty="0">
              <a:solidFill>
                <a:schemeClr val="accent2"/>
              </a:solidFill>
              <a:effectLst>
                <a:outerShdw blurRad="38100" dist="38100" dir="2700000" algn="tl">
                  <a:srgbClr val="000000"/>
                </a:outerShdw>
              </a:effectLst>
              <a:latin typeface="Arial" charset="0"/>
            </a:endParaRPr>
          </a:p>
        </p:txBody>
      </p:sp>
      <p:pic>
        <p:nvPicPr>
          <p:cNvPr id="61445" name="Picture 5"/>
          <p:cNvPicPr>
            <a:picLocks noChangeAspect="1" noChangeArrowheads="1"/>
          </p:cNvPicPr>
          <p:nvPr/>
        </p:nvPicPr>
        <p:blipFill>
          <a:blip r:embed="rId3" cstate="print"/>
          <a:srcRect/>
          <a:stretch>
            <a:fillRect/>
          </a:stretch>
        </p:blipFill>
        <p:spPr bwMode="auto">
          <a:xfrm>
            <a:off x="273050" y="4149725"/>
            <a:ext cx="4295775" cy="2495550"/>
          </a:xfrm>
          <a:prstGeom prst="rect">
            <a:avLst/>
          </a:prstGeom>
          <a:solidFill>
            <a:srgbClr val="FF9900"/>
          </a:solidFill>
          <a:ln w="76200" algn="ctr">
            <a:solidFill>
              <a:schemeClr val="accent2">
                <a:lumMod val="75000"/>
              </a:schemeClr>
            </a:solidFill>
            <a:miter lim="800000"/>
            <a:headEnd/>
            <a:tailEnd/>
          </a:ln>
          <a:effectLst/>
        </p:spPr>
      </p:pic>
      <p:pic>
        <p:nvPicPr>
          <p:cNvPr id="61446" name="Picture 6"/>
          <p:cNvPicPr>
            <a:picLocks noChangeAspect="1" noChangeArrowheads="1"/>
          </p:cNvPicPr>
          <p:nvPr/>
        </p:nvPicPr>
        <p:blipFill>
          <a:blip r:embed="rId4" cstate="print"/>
          <a:srcRect/>
          <a:stretch>
            <a:fillRect/>
          </a:stretch>
        </p:blipFill>
        <p:spPr bwMode="auto">
          <a:xfrm>
            <a:off x="4953000" y="4149725"/>
            <a:ext cx="4679950" cy="2481263"/>
          </a:xfrm>
          <a:prstGeom prst="rect">
            <a:avLst/>
          </a:prstGeom>
          <a:solidFill>
            <a:srgbClr val="FF9900"/>
          </a:solidFill>
          <a:ln w="76200" algn="ctr">
            <a:solidFill>
              <a:schemeClr val="accent2">
                <a:lumMod val="75000"/>
              </a:schemeClr>
            </a:solid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a:xfrm>
            <a:off x="1219200" y="228600"/>
            <a:ext cx="8153400" cy="752475"/>
          </a:xfrm>
          <a:gradFill rotWithShape="0">
            <a:gsLst>
              <a:gs pos="0">
                <a:srgbClr val="FF9900"/>
              </a:gs>
              <a:gs pos="100000">
                <a:schemeClr val="hlink"/>
              </a:gs>
            </a:gsLst>
            <a:lin ang="5400000" scaled="1"/>
          </a:gradFill>
          <a:ln w="57150">
            <a:solidFill>
              <a:srgbClr val="008000"/>
            </a:solidFill>
          </a:ln>
        </p:spPr>
        <p:txBody>
          <a:bodyPr wrap="none" anchor="t"/>
          <a:lstStyle/>
          <a:p>
            <a:pPr>
              <a:defRPr/>
            </a:pPr>
            <a:r>
              <a:rPr lang="es-ES_tradnl" sz="4000" b="1" i="1">
                <a:solidFill>
                  <a:schemeClr val="accent2"/>
                </a:solidFill>
                <a:effectLst>
                  <a:outerShdw blurRad="38100" dist="38100" dir="2700000" algn="tl">
                    <a:srgbClr val="000000"/>
                  </a:outerShdw>
                </a:effectLst>
                <a:latin typeface="Arial" charset="0"/>
              </a:rPr>
              <a:t>Home Gateway</a:t>
            </a:r>
            <a:br>
              <a:rPr lang="es-ES_tradnl" sz="4000" b="1" i="1">
                <a:solidFill>
                  <a:schemeClr val="accent2"/>
                </a:solidFill>
                <a:effectLst>
                  <a:outerShdw blurRad="38100" dist="38100" dir="2700000" algn="tl">
                    <a:srgbClr val="000000"/>
                  </a:outerShdw>
                </a:effectLst>
                <a:latin typeface="Arial" charset="0"/>
              </a:rPr>
            </a:br>
            <a:endParaRPr lang="es-ES_tradnl" sz="3600">
              <a:solidFill>
                <a:schemeClr val="accent2"/>
              </a:solidFill>
            </a:endParaRPr>
          </a:p>
        </p:txBody>
      </p:sp>
      <p:sp>
        <p:nvSpPr>
          <p:cNvPr id="264195" name="Freeform 3"/>
          <p:cNvSpPr>
            <a:spLocks/>
          </p:cNvSpPr>
          <p:nvPr/>
        </p:nvSpPr>
        <p:spPr bwMode="auto">
          <a:xfrm>
            <a:off x="339725" y="1268413"/>
            <a:ext cx="9566275" cy="1587"/>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pic>
        <p:nvPicPr>
          <p:cNvPr id="33796" name="Picture 7"/>
          <p:cNvPicPr>
            <a:picLocks noChangeAspect="1" noChangeArrowheads="1"/>
          </p:cNvPicPr>
          <p:nvPr/>
        </p:nvPicPr>
        <p:blipFill>
          <a:blip r:embed="rId2" cstate="print"/>
          <a:srcRect/>
          <a:stretch>
            <a:fillRect/>
          </a:stretch>
        </p:blipFill>
        <p:spPr bwMode="auto">
          <a:xfrm>
            <a:off x="344488" y="1484313"/>
            <a:ext cx="9361487" cy="5235575"/>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895350" y="0"/>
            <a:ext cx="8420100" cy="1143000"/>
          </a:xfrm>
          <a:solidFill>
            <a:schemeClr val="accent2">
              <a:lumMod val="20000"/>
              <a:lumOff val="80000"/>
            </a:schemeClr>
          </a:solidFill>
          <a:ln w="76200">
            <a:solidFill>
              <a:schemeClr val="accent2">
                <a:lumMod val="75000"/>
              </a:schemeClr>
            </a:solidFill>
          </a:ln>
        </p:spPr>
        <p:txBody>
          <a:bodyPr/>
          <a:lstStyle/>
          <a:p>
            <a:r>
              <a:rPr lang="es-ES_tradnl" sz="3600" i="1">
                <a:solidFill>
                  <a:schemeClr val="accent2">
                    <a:lumMod val="75000"/>
                  </a:schemeClr>
                </a:solidFill>
                <a:effectLst>
                  <a:outerShdw blurRad="38100" dist="38100" dir="2700000" algn="tl">
                    <a:srgbClr val="000000"/>
                  </a:outerShdw>
                </a:effectLst>
                <a:latin typeface="Arial" charset="0"/>
              </a:rPr>
              <a:t>Procesador Front-End</a:t>
            </a:r>
            <a:br>
              <a:rPr lang="es-ES_tradnl" sz="3600" i="1">
                <a:solidFill>
                  <a:schemeClr val="accent2">
                    <a:lumMod val="75000"/>
                  </a:schemeClr>
                </a:solidFill>
                <a:effectLst>
                  <a:outerShdw blurRad="38100" dist="38100" dir="2700000" algn="tl">
                    <a:srgbClr val="000000"/>
                  </a:outerShdw>
                </a:effectLst>
                <a:latin typeface="Arial" charset="0"/>
              </a:rPr>
            </a:br>
            <a:r>
              <a:rPr lang="es-ES_tradnl" sz="3600" i="1">
                <a:solidFill>
                  <a:schemeClr val="accent2">
                    <a:lumMod val="75000"/>
                  </a:schemeClr>
                </a:solidFill>
                <a:effectLst>
                  <a:outerShdw blurRad="38100" dist="38100" dir="2700000" algn="tl">
                    <a:srgbClr val="000000"/>
                  </a:outerShdw>
                </a:effectLst>
                <a:latin typeface="Arial" charset="0"/>
              </a:rPr>
              <a:t>(FEP)</a:t>
            </a:r>
            <a:endParaRPr lang="es-ES_tradnl" sz="2800" i="1">
              <a:solidFill>
                <a:schemeClr val="accent2">
                  <a:lumMod val="75000"/>
                </a:schemeClr>
              </a:solidFill>
              <a:effectLst>
                <a:outerShdw blurRad="38100" dist="38100" dir="2700000" algn="tl">
                  <a:srgbClr val="000000"/>
                </a:outerShdw>
              </a:effectLst>
              <a:latin typeface="Arial" charset="0"/>
            </a:endParaRPr>
          </a:p>
        </p:txBody>
      </p:sp>
      <p:sp>
        <p:nvSpPr>
          <p:cNvPr id="55299" name="Rectangle 3"/>
          <p:cNvSpPr>
            <a:spLocks noGrp="1" noChangeArrowheads="1"/>
          </p:cNvSpPr>
          <p:nvPr>
            <p:ph type="body" idx="1"/>
          </p:nvPr>
        </p:nvSpPr>
        <p:spPr>
          <a:xfrm>
            <a:off x="271463" y="1268413"/>
            <a:ext cx="9634537" cy="5589587"/>
          </a:xfrm>
          <a:gradFill rotWithShape="0">
            <a:gsLst>
              <a:gs pos="0">
                <a:schemeClr val="hlink"/>
              </a:gs>
              <a:gs pos="100000">
                <a:srgbClr val="66FFFF"/>
              </a:gs>
            </a:gsLst>
            <a:lin ang="2700000" scaled="1"/>
          </a:gradFill>
          <a:ln w="76200" cap="flat">
            <a:solidFill>
              <a:schemeClr val="accent2"/>
            </a:solidFill>
          </a:ln>
        </p:spPr>
        <p:txBody>
          <a:bodyPr/>
          <a:lstStyle/>
          <a:p>
            <a:pPr algn="just"/>
            <a:r>
              <a:rPr lang="es-ES_tradnl" sz="2800" i="1">
                <a:solidFill>
                  <a:schemeClr val="accent2"/>
                </a:solidFill>
                <a:effectLst>
                  <a:outerShdw blurRad="38100" dist="38100" dir="2700000" algn="tl">
                    <a:srgbClr val="000000"/>
                  </a:outerShdw>
                </a:effectLst>
                <a:latin typeface="Arial" charset="0"/>
              </a:rPr>
              <a:t>Servidor Dedicado como</a:t>
            </a:r>
            <a:r>
              <a:rPr lang="es-ES" sz="2800" i="1">
                <a:solidFill>
                  <a:schemeClr val="accent2"/>
                </a:solidFill>
                <a:effectLst>
                  <a:outerShdw blurRad="38100" dist="38100" dir="2700000" algn="tl">
                    <a:srgbClr val="000000"/>
                  </a:outerShdw>
                </a:effectLst>
                <a:latin typeface="Arial" charset="0"/>
              </a:rPr>
              <a:t> interfaz entre un computador host y un n</a:t>
            </a:r>
            <a:r>
              <a:rPr lang="es-ES" sz="2800" i="1">
                <a:solidFill>
                  <a:schemeClr val="accent2"/>
                </a:solidFill>
                <a:effectLst>
                  <a:outerShdw blurRad="38100" dist="38100" dir="2700000" algn="tl">
                    <a:srgbClr val="000000"/>
                  </a:outerShdw>
                </a:effectLst>
              </a:rPr>
              <a:t>ú</a:t>
            </a:r>
            <a:r>
              <a:rPr lang="es-ES" sz="2800" i="1">
                <a:solidFill>
                  <a:schemeClr val="accent2"/>
                </a:solidFill>
                <a:effectLst>
                  <a:outerShdw blurRad="38100" dist="38100" dir="2700000" algn="tl">
                    <a:srgbClr val="000000"/>
                  </a:outerShdw>
                </a:effectLst>
                <a:latin typeface="Arial" charset="0"/>
              </a:rPr>
              <a:t>mero de redes, o un n</a:t>
            </a:r>
            <a:r>
              <a:rPr lang="es-ES" sz="2800" i="1">
                <a:solidFill>
                  <a:schemeClr val="accent2"/>
                </a:solidFill>
                <a:effectLst>
                  <a:outerShdw blurRad="38100" dist="38100" dir="2700000" algn="tl">
                    <a:srgbClr val="000000"/>
                  </a:outerShdw>
                </a:effectLst>
              </a:rPr>
              <a:t>ú</a:t>
            </a:r>
            <a:r>
              <a:rPr lang="es-ES" sz="2800" i="1">
                <a:solidFill>
                  <a:schemeClr val="accent2"/>
                </a:solidFill>
                <a:effectLst>
                  <a:outerShdw blurRad="38100" dist="38100" dir="2700000" algn="tl">
                    <a:srgbClr val="000000"/>
                  </a:outerShdw>
                </a:effectLst>
                <a:latin typeface="Arial" charset="0"/>
              </a:rPr>
              <a:t>mero de dispositivos perif</a:t>
            </a:r>
            <a:r>
              <a:rPr lang="es-ES" sz="2800" i="1">
                <a:solidFill>
                  <a:schemeClr val="accent2"/>
                </a:solidFill>
                <a:effectLst>
                  <a:outerShdw blurRad="38100" dist="38100" dir="2700000" algn="tl">
                    <a:srgbClr val="000000"/>
                  </a:outerShdw>
                </a:effectLst>
              </a:rPr>
              <a:t>é</a:t>
            </a:r>
            <a:r>
              <a:rPr lang="es-ES" sz="2800" i="1">
                <a:solidFill>
                  <a:schemeClr val="accent2"/>
                </a:solidFill>
                <a:effectLst>
                  <a:outerShdw blurRad="38100" dist="38100" dir="2700000" algn="tl">
                    <a:srgbClr val="000000"/>
                  </a:outerShdw>
                </a:effectLst>
                <a:latin typeface="Arial" charset="0"/>
              </a:rPr>
              <a:t>ricos, como terminales, unidades de backup e impresoras.</a:t>
            </a:r>
          </a:p>
          <a:p>
            <a:pPr algn="just"/>
            <a:r>
              <a:rPr lang="es-ES" sz="2800" i="1">
                <a:solidFill>
                  <a:schemeClr val="accent2"/>
                </a:solidFill>
                <a:effectLst>
                  <a:outerShdw blurRad="38100" dist="38100" dir="2700000" algn="tl">
                    <a:srgbClr val="000000"/>
                  </a:outerShdw>
                </a:effectLst>
                <a:latin typeface="Arial" charset="0"/>
              </a:rPr>
              <a:t>Se comunica con dispositivos perif</a:t>
            </a:r>
            <a:r>
              <a:rPr lang="es-ES" sz="2800" i="1">
                <a:solidFill>
                  <a:schemeClr val="accent2"/>
                </a:solidFill>
                <a:effectLst>
                  <a:outerShdw blurRad="38100" dist="38100" dir="2700000" algn="tl">
                    <a:srgbClr val="000000"/>
                  </a:outerShdw>
                </a:effectLst>
              </a:rPr>
              <a:t>é</a:t>
            </a:r>
            <a:r>
              <a:rPr lang="es-ES" sz="2800" i="1">
                <a:solidFill>
                  <a:schemeClr val="accent2"/>
                </a:solidFill>
                <a:effectLst>
                  <a:outerShdw blurRad="38100" dist="38100" dir="2700000" algn="tl">
                    <a:srgbClr val="000000"/>
                  </a:outerShdw>
                </a:effectLst>
                <a:latin typeface="Arial" charset="0"/>
              </a:rPr>
              <a:t>ricos usando una interfaz , usualmente tambi</a:t>
            </a:r>
            <a:r>
              <a:rPr lang="es-ES" sz="2800" i="1">
                <a:solidFill>
                  <a:schemeClr val="accent2"/>
                </a:solidFill>
                <a:effectLst>
                  <a:outerShdw blurRad="38100" dist="38100" dir="2700000" algn="tl">
                    <a:srgbClr val="000000"/>
                  </a:outerShdw>
                </a:effectLst>
              </a:rPr>
              <a:t>é</a:t>
            </a:r>
            <a:r>
              <a:rPr lang="es-ES" sz="2800" i="1">
                <a:solidFill>
                  <a:schemeClr val="accent2"/>
                </a:solidFill>
                <a:effectLst>
                  <a:outerShdw blurRad="38100" dist="38100" dir="2700000" algn="tl">
                    <a:srgbClr val="000000"/>
                  </a:outerShdw>
                </a:effectLst>
                <a:latin typeface="Arial" charset="0"/>
              </a:rPr>
              <a:t>n por medio de la red de comunicaci</a:t>
            </a:r>
            <a:r>
              <a:rPr lang="es-ES" sz="2800" i="1">
                <a:solidFill>
                  <a:schemeClr val="accent2"/>
                </a:solidFill>
                <a:effectLst>
                  <a:outerShdw blurRad="38100" dist="38100" dir="2700000" algn="tl">
                    <a:srgbClr val="000000"/>
                  </a:outerShdw>
                </a:effectLst>
              </a:rPr>
              <a:t>ó</a:t>
            </a:r>
            <a:r>
              <a:rPr lang="es-ES" sz="2800" i="1">
                <a:solidFill>
                  <a:schemeClr val="accent2"/>
                </a:solidFill>
                <a:effectLst>
                  <a:outerShdw blurRad="38100" dist="38100" dir="2700000" algn="tl">
                    <a:srgbClr val="000000"/>
                  </a:outerShdw>
                </a:effectLst>
                <a:latin typeface="Arial" charset="0"/>
              </a:rPr>
              <a:t>n.</a:t>
            </a:r>
          </a:p>
          <a:p>
            <a:pPr algn="just"/>
            <a:r>
              <a:rPr lang="es-ES" i="1">
                <a:solidFill>
                  <a:schemeClr val="accent2"/>
                </a:solidFill>
                <a:effectLst>
                  <a:outerShdw blurRad="38100" dist="38100" dir="2700000" algn="tl">
                    <a:srgbClr val="000000"/>
                  </a:outerShdw>
                </a:effectLst>
                <a:latin typeface="Arial" charset="0"/>
              </a:rPr>
              <a:t>Prop</a:t>
            </a:r>
            <a:r>
              <a:rPr lang="es-ES" i="1">
                <a:solidFill>
                  <a:schemeClr val="accent2"/>
                </a:solidFill>
                <a:effectLst>
                  <a:outerShdw blurRad="38100" dist="38100" dir="2700000" algn="tl">
                    <a:srgbClr val="000000"/>
                  </a:outerShdw>
                </a:effectLst>
              </a:rPr>
              <a:t>ó</a:t>
            </a:r>
            <a:r>
              <a:rPr lang="es-ES" i="1">
                <a:solidFill>
                  <a:schemeClr val="accent2"/>
                </a:solidFill>
                <a:effectLst>
                  <a:outerShdw blurRad="38100" dist="38100" dir="2700000" algn="tl">
                    <a:srgbClr val="000000"/>
                  </a:outerShdw>
                </a:effectLst>
                <a:latin typeface="Arial" charset="0"/>
              </a:rPr>
              <a:t>sito </a:t>
            </a:r>
            <a:r>
              <a:rPr lang="es-ES" i="1">
                <a:solidFill>
                  <a:schemeClr val="accent2"/>
                </a:solidFill>
                <a:effectLst>
                  <a:outerShdw blurRad="38100" dist="38100" dir="2700000" algn="tl">
                    <a:srgbClr val="000000"/>
                  </a:outerShdw>
                </a:effectLst>
                <a:latin typeface="Arial" charset="0"/>
                <a:sym typeface="Wingdings 3" pitchFamily="18" charset="2"/>
              </a:rPr>
              <a:t></a:t>
            </a:r>
            <a:r>
              <a:rPr lang="es-ES" sz="2800" i="1">
                <a:solidFill>
                  <a:schemeClr val="accent2"/>
                </a:solidFill>
                <a:effectLst>
                  <a:outerShdw blurRad="38100" dist="38100" dir="2700000" algn="tl">
                    <a:srgbClr val="000000"/>
                  </a:outerShdw>
                </a:effectLst>
                <a:latin typeface="Arial" charset="0"/>
              </a:rPr>
              <a:t> Mantener fuera de carga, el computador host, del trabajo de manejar los dispositivos perif</a:t>
            </a:r>
            <a:r>
              <a:rPr lang="es-ES" sz="2800" i="1">
                <a:solidFill>
                  <a:schemeClr val="accent2"/>
                </a:solidFill>
                <a:effectLst>
                  <a:outerShdw blurRad="38100" dist="38100" dir="2700000" algn="tl">
                    <a:srgbClr val="000000"/>
                  </a:outerShdw>
                </a:effectLst>
              </a:rPr>
              <a:t>é</a:t>
            </a:r>
            <a:r>
              <a:rPr lang="es-ES" sz="2800" i="1">
                <a:solidFill>
                  <a:schemeClr val="accent2"/>
                </a:solidFill>
                <a:effectLst>
                  <a:outerShdw blurRad="38100" dist="38100" dir="2700000" algn="tl">
                    <a:srgbClr val="000000"/>
                  </a:outerShdw>
                </a:effectLst>
                <a:latin typeface="Arial" charset="0"/>
              </a:rPr>
              <a:t>ricos, transmitir y recibir mensajes, paquetes de ensamble y desensamble, detecci</a:t>
            </a:r>
            <a:r>
              <a:rPr lang="es-ES" sz="2800" i="1">
                <a:solidFill>
                  <a:schemeClr val="accent2"/>
                </a:solidFill>
                <a:effectLst>
                  <a:outerShdw blurRad="38100" dist="38100" dir="2700000" algn="tl">
                    <a:srgbClr val="000000"/>
                  </a:outerShdw>
                </a:effectLst>
              </a:rPr>
              <a:t>ó</a:t>
            </a:r>
            <a:r>
              <a:rPr lang="es-ES" sz="2800" i="1">
                <a:solidFill>
                  <a:schemeClr val="accent2"/>
                </a:solidFill>
                <a:effectLst>
                  <a:outerShdw blurRad="38100" dist="38100" dir="2700000" algn="tl">
                    <a:srgbClr val="000000"/>
                  </a:outerShdw>
                </a:effectLst>
                <a:latin typeface="Arial" charset="0"/>
              </a:rPr>
              <a:t>n de errores y correcci</a:t>
            </a:r>
            <a:r>
              <a:rPr lang="es-ES" sz="2800" i="1">
                <a:solidFill>
                  <a:schemeClr val="accent2"/>
                </a:solidFill>
                <a:effectLst>
                  <a:outerShdw blurRad="38100" dist="38100" dir="2700000" algn="tl">
                    <a:srgbClr val="000000"/>
                  </a:outerShdw>
                </a:effectLst>
              </a:rPr>
              <a:t>ó</a:t>
            </a:r>
            <a:r>
              <a:rPr lang="es-ES" sz="2800" i="1">
                <a:solidFill>
                  <a:schemeClr val="accent2"/>
                </a:solidFill>
                <a:effectLst>
                  <a:outerShdw blurRad="38100" dist="38100" dir="2700000" algn="tl">
                    <a:srgbClr val="000000"/>
                  </a:outerShdw>
                </a:effectLst>
                <a:latin typeface="Arial" charset="0"/>
              </a:rPr>
              <a:t>n de errores.</a:t>
            </a:r>
            <a:endParaRPr lang="es-ES_tradnl" sz="2800" i="1">
              <a:solidFill>
                <a:schemeClr val="accent2"/>
              </a:solidFill>
              <a:effectLst>
                <a:outerShdw blurRad="38100" dist="38100" dir="2700000" algn="tl">
                  <a:srgbClr val="000000"/>
                </a:outerShdw>
              </a:effectLst>
              <a:latin typeface="Arial"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a:xfrm>
            <a:off x="632520" y="228600"/>
            <a:ext cx="8740080" cy="752475"/>
          </a:xfrm>
          <a:solidFill>
            <a:schemeClr val="accent2">
              <a:lumMod val="20000"/>
              <a:lumOff val="80000"/>
            </a:schemeClr>
          </a:solidFill>
          <a:ln w="57150">
            <a:solidFill>
              <a:schemeClr val="accent2">
                <a:lumMod val="75000"/>
              </a:schemeClr>
            </a:solidFill>
          </a:ln>
        </p:spPr>
        <p:txBody>
          <a:bodyPr wrap="none" anchor="t"/>
          <a:lstStyle/>
          <a:p>
            <a:pPr>
              <a:defRPr/>
            </a:pPr>
            <a:r>
              <a:rPr lang="es-ES_tradnl" sz="4000" b="1" i="1">
                <a:solidFill>
                  <a:schemeClr val="accent2"/>
                </a:solidFill>
                <a:effectLst>
                  <a:outerShdw blurRad="38100" dist="38100" dir="2700000" algn="tl">
                    <a:srgbClr val="000000"/>
                  </a:outerShdw>
                </a:effectLst>
                <a:latin typeface="Arial" charset="0"/>
              </a:rPr>
              <a:t>Home Gateway</a:t>
            </a:r>
            <a:br>
              <a:rPr lang="es-ES_tradnl" sz="4000" b="1" i="1">
                <a:solidFill>
                  <a:schemeClr val="accent2"/>
                </a:solidFill>
                <a:effectLst>
                  <a:outerShdw blurRad="38100" dist="38100" dir="2700000" algn="tl">
                    <a:srgbClr val="000000"/>
                  </a:outerShdw>
                </a:effectLst>
                <a:latin typeface="Arial" charset="0"/>
              </a:rPr>
            </a:br>
            <a:endParaRPr lang="es-ES_tradnl" sz="3600">
              <a:solidFill>
                <a:schemeClr val="accent2"/>
              </a:solidFill>
            </a:endParaRPr>
          </a:p>
        </p:txBody>
      </p:sp>
      <p:sp>
        <p:nvSpPr>
          <p:cNvPr id="260099" name="Freeform 3"/>
          <p:cNvSpPr>
            <a:spLocks/>
          </p:cNvSpPr>
          <p:nvPr/>
        </p:nvSpPr>
        <p:spPr bwMode="auto">
          <a:xfrm>
            <a:off x="339725" y="1268413"/>
            <a:ext cx="9566275" cy="1587"/>
          </a:xfrm>
          <a:custGeom>
            <a:avLst/>
            <a:gdLst/>
            <a:ahLst/>
            <a:cxnLst>
              <a:cxn ang="0">
                <a:pos x="0" y="0"/>
              </a:cxn>
              <a:cxn ang="0">
                <a:pos x="6024" y="0"/>
              </a:cxn>
            </a:cxnLst>
            <a:rect l="0" t="0" r="r" b="b"/>
            <a:pathLst>
              <a:path w="6025" h="1">
                <a:moveTo>
                  <a:pt x="0" y="0"/>
                </a:moveTo>
                <a:lnTo>
                  <a:pt x="6024" y="0"/>
                </a:lnTo>
              </a:path>
            </a:pathLst>
          </a:custGeom>
          <a:noFill/>
          <a:ln w="635" cap="flat" cmpd="sng">
            <a:solidFill>
              <a:srgbClr val="0000FF"/>
            </a:solidFill>
            <a:prstDash val="solid"/>
            <a:round/>
            <a:headEnd/>
            <a:tailEnd/>
          </a:ln>
          <a:effectLst/>
        </p:spPr>
        <p:txBody>
          <a:bodyPr/>
          <a:lstStyle/>
          <a:p>
            <a:pPr>
              <a:defRPr/>
            </a:pPr>
            <a:endParaRPr lang="es-ES">
              <a:effectLst>
                <a:outerShdw blurRad="38100" dist="38100" dir="2700000" algn="tl">
                  <a:srgbClr val="000000">
                    <a:alpha val="43137"/>
                  </a:srgbClr>
                </a:outerShdw>
              </a:effectLst>
            </a:endParaRPr>
          </a:p>
        </p:txBody>
      </p:sp>
      <p:sp>
        <p:nvSpPr>
          <p:cNvPr id="260100" name="Rectangle 4"/>
          <p:cNvSpPr>
            <a:spLocks noGrp="1" noChangeArrowheads="1"/>
          </p:cNvSpPr>
          <p:nvPr>
            <p:ph type="body" idx="1"/>
          </p:nvPr>
        </p:nvSpPr>
        <p:spPr>
          <a:xfrm>
            <a:off x="331867" y="1556792"/>
            <a:ext cx="9448800" cy="4968875"/>
          </a:xfrm>
          <a:solidFill>
            <a:schemeClr val="accent2">
              <a:lumMod val="20000"/>
              <a:lumOff val="80000"/>
            </a:schemeClr>
          </a:solidFill>
          <a:ln w="76200">
            <a:solidFill>
              <a:schemeClr val="accent2">
                <a:lumMod val="75000"/>
              </a:schemeClr>
            </a:solidFill>
          </a:ln>
        </p:spPr>
        <p:txBody>
          <a:bodyPr/>
          <a:lstStyle/>
          <a:p>
            <a:pPr>
              <a:defRPr/>
            </a:pPr>
            <a:r>
              <a:rPr lang="es-ES_tradnl" b="1" i="1">
                <a:solidFill>
                  <a:schemeClr val="accent2">
                    <a:lumMod val="75000"/>
                  </a:schemeClr>
                </a:solidFill>
                <a:effectLst>
                  <a:outerShdw blurRad="38100" dist="38100" dir="2700000" algn="tl">
                    <a:srgbClr val="000000"/>
                  </a:outerShdw>
                </a:effectLst>
                <a:latin typeface="Arial" charset="0"/>
              </a:rPr>
              <a:t>Elemento activo hogareño/residencial para conexiones de redes inalámbricas o de cable módem.</a:t>
            </a:r>
          </a:p>
          <a:p>
            <a:pPr>
              <a:defRPr/>
            </a:pPr>
            <a:r>
              <a:rPr lang="es-ES_tradnl" b="1" i="1">
                <a:solidFill>
                  <a:schemeClr val="accent2">
                    <a:lumMod val="75000"/>
                  </a:schemeClr>
                </a:solidFill>
                <a:effectLst>
                  <a:outerShdw blurRad="38100" dist="38100" dir="2700000" algn="tl">
                    <a:srgbClr val="000000"/>
                  </a:outerShdw>
                </a:effectLst>
                <a:latin typeface="Arial" charset="0"/>
              </a:rPr>
              <a:t>Dependiendo a la Red Wan que se conecta puede ser básicamente : </a:t>
            </a:r>
          </a:p>
          <a:p>
            <a:pPr lvl="1">
              <a:defRPr/>
            </a:pPr>
            <a:r>
              <a:rPr lang="es-ES_tradnl" b="1" i="1">
                <a:solidFill>
                  <a:schemeClr val="accent2">
                    <a:lumMod val="75000"/>
                  </a:schemeClr>
                </a:solidFill>
                <a:effectLst>
                  <a:outerShdw blurRad="38100" dist="38100" dir="2700000" algn="tl">
                    <a:srgbClr val="000000"/>
                  </a:outerShdw>
                </a:effectLst>
                <a:latin typeface="Arial" charset="0"/>
              </a:rPr>
              <a:t>Access Point</a:t>
            </a:r>
          </a:p>
          <a:p>
            <a:pPr lvl="1">
              <a:defRPr/>
            </a:pPr>
            <a:r>
              <a:rPr lang="es-ES_tradnl" b="1" i="1">
                <a:solidFill>
                  <a:schemeClr val="accent2">
                    <a:lumMod val="75000"/>
                  </a:schemeClr>
                </a:solidFill>
                <a:effectLst>
                  <a:outerShdw blurRad="38100" dist="38100" dir="2700000" algn="tl">
                    <a:srgbClr val="000000"/>
                  </a:outerShdw>
                </a:effectLst>
                <a:latin typeface="Arial" charset="0"/>
              </a:rPr>
              <a:t>Modem Digital xDSL </a:t>
            </a:r>
          </a:p>
          <a:p>
            <a:pPr>
              <a:defRPr/>
            </a:pPr>
            <a:r>
              <a:rPr lang="es-ES_tradnl" b="1" i="1">
                <a:solidFill>
                  <a:schemeClr val="accent2">
                    <a:lumMod val="75000"/>
                  </a:schemeClr>
                </a:solidFill>
                <a:effectLst>
                  <a:outerShdw blurRad="38100" dist="38100" dir="2700000" algn="tl">
                    <a:srgbClr val="000000"/>
                  </a:outerShdw>
                </a:effectLst>
                <a:latin typeface="Arial" charset="0"/>
              </a:rPr>
              <a:t>Posee Capacidades adicionales de Ruteo IP, NAT, DHCP, Firewall, VOiP  y QoS.   </a:t>
            </a:r>
          </a:p>
          <a:p>
            <a:pPr>
              <a:defRPr/>
            </a:pPr>
            <a:endParaRPr lang="es-ES_tradnl" b="1" i="1">
              <a:solidFill>
                <a:schemeClr val="accent2">
                  <a:lumMod val="75000"/>
                </a:schemeClr>
              </a:solidFill>
              <a:effectLst>
                <a:outerShdw blurRad="38100" dist="38100" dir="2700000" algn="tl">
                  <a:srgbClr val="000000"/>
                </a:outerShdw>
              </a:effectLst>
              <a:latin typeface="Arial"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488504" y="0"/>
            <a:ext cx="9160321" cy="1600200"/>
          </a:xfrm>
          <a:solidFill>
            <a:schemeClr val="accent2">
              <a:lumMod val="20000"/>
              <a:lumOff val="80000"/>
            </a:schemeClr>
          </a:solidFill>
          <a:ln w="57150">
            <a:solidFill>
              <a:schemeClr val="accent2">
                <a:lumMod val="75000"/>
              </a:schemeClr>
            </a:solidFill>
          </a:ln>
        </p:spPr>
        <p:txBody>
          <a:bodyPr wrap="none" anchor="t"/>
          <a:lstStyle/>
          <a:p>
            <a:pPr>
              <a:defRPr/>
            </a:pPr>
            <a:r>
              <a:rPr lang="es-ES_tradnl" b="1" i="1">
                <a:solidFill>
                  <a:schemeClr val="accent2"/>
                </a:solidFill>
                <a:effectLst>
                  <a:outerShdw blurRad="38100" dist="38100" dir="2700000" algn="tl">
                    <a:srgbClr val="000000"/>
                  </a:outerShdw>
                </a:effectLst>
                <a:latin typeface="Arial" charset="0"/>
              </a:rPr>
              <a:t>SET  TOP BOX (STB)</a:t>
            </a:r>
            <a:br>
              <a:rPr lang="es-ES_tradnl" b="1" i="1">
                <a:solidFill>
                  <a:schemeClr val="accent2"/>
                </a:solidFill>
                <a:effectLst>
                  <a:outerShdw blurRad="38100" dist="38100" dir="2700000" algn="tl">
                    <a:srgbClr val="000000"/>
                  </a:outerShdw>
                </a:effectLst>
                <a:latin typeface="Arial" charset="0"/>
              </a:rPr>
            </a:br>
            <a:endParaRPr lang="es-ES_tradnl" sz="4000">
              <a:solidFill>
                <a:schemeClr val="accent2"/>
              </a:solidFill>
            </a:endParaRPr>
          </a:p>
        </p:txBody>
      </p:sp>
      <p:sp>
        <p:nvSpPr>
          <p:cNvPr id="261124" name="Rectangle 4"/>
          <p:cNvSpPr>
            <a:spLocks noGrp="1" noChangeArrowheads="1"/>
          </p:cNvSpPr>
          <p:nvPr>
            <p:ph type="body" idx="1"/>
          </p:nvPr>
        </p:nvSpPr>
        <p:spPr>
          <a:xfrm>
            <a:off x="0" y="1677729"/>
            <a:ext cx="9648825" cy="5157787"/>
          </a:xfrm>
          <a:solidFill>
            <a:schemeClr val="accent2">
              <a:lumMod val="20000"/>
              <a:lumOff val="80000"/>
            </a:schemeClr>
          </a:solidFill>
          <a:ln w="76200">
            <a:solidFill>
              <a:schemeClr val="accent2">
                <a:lumMod val="75000"/>
              </a:schemeClr>
            </a:solidFill>
          </a:ln>
        </p:spPr>
        <p:txBody>
          <a:bodyPr/>
          <a:lstStyle/>
          <a:p>
            <a:pPr>
              <a:lnSpc>
                <a:spcPct val="90000"/>
              </a:lnSpc>
              <a:defRPr/>
            </a:pPr>
            <a:r>
              <a:rPr lang="es-ES_tradnl" sz="2800" b="1" i="1" dirty="0">
                <a:solidFill>
                  <a:schemeClr val="accent2"/>
                </a:solidFill>
                <a:effectLst>
                  <a:outerShdw blurRad="38100" dist="38100" dir="2700000" algn="tl">
                    <a:srgbClr val="000000"/>
                  </a:outerShdw>
                </a:effectLst>
                <a:latin typeface="Arial" charset="0"/>
              </a:rPr>
              <a:t>Decodificador – Conversor Digital-Analógico.</a:t>
            </a:r>
          </a:p>
          <a:p>
            <a:pPr>
              <a:lnSpc>
                <a:spcPct val="90000"/>
              </a:lnSpc>
              <a:defRPr/>
            </a:pPr>
            <a:r>
              <a:rPr lang="es-ES" sz="2800" b="1" i="1" dirty="0">
                <a:solidFill>
                  <a:schemeClr val="accent2"/>
                </a:solidFill>
                <a:effectLst>
                  <a:outerShdw blurRad="38100" dist="38100" dir="2700000" algn="tl">
                    <a:srgbClr val="000000"/>
                  </a:outerShdw>
                </a:effectLst>
                <a:latin typeface="Arial" charset="0"/>
              </a:rPr>
              <a:t>Descomprime y decodifica la señal de video </a:t>
            </a:r>
            <a:r>
              <a:rPr lang="es-ES" sz="2800" b="1" i="1" dirty="0">
                <a:solidFill>
                  <a:schemeClr val="accent2">
                    <a:lumMod val="75000"/>
                  </a:schemeClr>
                </a:solidFill>
                <a:effectLst>
                  <a:outerShdw blurRad="38100" dist="38100" dir="2700000" algn="tl">
                    <a:srgbClr val="000000"/>
                  </a:outerShdw>
                </a:effectLst>
                <a:latin typeface="Arial" charset="0"/>
              </a:rPr>
              <a:t>que</a:t>
            </a:r>
            <a:r>
              <a:rPr lang="es-ES" sz="2800" b="1" i="1" dirty="0">
                <a:solidFill>
                  <a:schemeClr val="accent2"/>
                </a:solidFill>
                <a:effectLst>
                  <a:outerShdw blurRad="38100" dist="38100" dir="2700000" algn="tl">
                    <a:srgbClr val="000000"/>
                  </a:outerShdw>
                </a:effectLst>
                <a:latin typeface="Arial" charset="0"/>
              </a:rPr>
              <a:t> le llega, mostrándola al abonado.</a:t>
            </a:r>
          </a:p>
          <a:p>
            <a:pPr>
              <a:lnSpc>
                <a:spcPct val="90000"/>
              </a:lnSpc>
              <a:defRPr/>
            </a:pPr>
            <a:r>
              <a:rPr lang="es-ES_tradnl" sz="2800" b="1" i="1" dirty="0">
                <a:solidFill>
                  <a:schemeClr val="accent2"/>
                </a:solidFill>
                <a:effectLst>
                  <a:outerShdw blurRad="38100" dist="38100" dir="2700000" algn="tl">
                    <a:srgbClr val="000000"/>
                  </a:outerShdw>
                </a:effectLst>
                <a:latin typeface="Arial" charset="0"/>
              </a:rPr>
              <a:t>Algunos poseen Grabador Digital y Almacenamiento limitado. </a:t>
            </a:r>
          </a:p>
          <a:p>
            <a:pPr lvl="2">
              <a:lnSpc>
                <a:spcPct val="90000"/>
              </a:lnSpc>
              <a:defRPr/>
            </a:pPr>
            <a:r>
              <a:rPr lang="es-ES_tradnl" sz="2000" b="1" i="1" dirty="0">
                <a:solidFill>
                  <a:schemeClr val="accent2"/>
                </a:solidFill>
                <a:effectLst>
                  <a:outerShdw blurRad="38100" dist="38100" dir="2700000" algn="tl">
                    <a:srgbClr val="000000"/>
                  </a:outerShdw>
                </a:effectLst>
                <a:latin typeface="Arial" charset="0"/>
              </a:rPr>
              <a:t>Procesador 32 bits a 125MHz. </a:t>
            </a:r>
          </a:p>
          <a:p>
            <a:pPr lvl="2">
              <a:lnSpc>
                <a:spcPct val="90000"/>
              </a:lnSpc>
              <a:defRPr/>
            </a:pPr>
            <a:r>
              <a:rPr lang="es-ES_tradnl" sz="2000" b="1" i="1" dirty="0">
                <a:solidFill>
                  <a:schemeClr val="accent2"/>
                </a:solidFill>
                <a:effectLst>
                  <a:outerShdw blurRad="38100" dist="38100" dir="2700000" algn="tl">
                    <a:srgbClr val="000000"/>
                  </a:outerShdw>
                </a:effectLst>
                <a:latin typeface="Arial" charset="0"/>
              </a:rPr>
              <a:t>Memoria RAM 16 MB  </a:t>
            </a:r>
          </a:p>
          <a:p>
            <a:pPr lvl="2">
              <a:lnSpc>
                <a:spcPct val="90000"/>
              </a:lnSpc>
              <a:defRPr/>
            </a:pPr>
            <a:r>
              <a:rPr lang="es-ES_tradnl" sz="2000" b="1" i="1" dirty="0">
                <a:solidFill>
                  <a:schemeClr val="accent2"/>
                </a:solidFill>
                <a:effectLst>
                  <a:outerShdw blurRad="38100" dist="38100" dir="2700000" algn="tl">
                    <a:srgbClr val="000000"/>
                  </a:outerShdw>
                </a:effectLst>
                <a:latin typeface="Arial" charset="0"/>
              </a:rPr>
              <a:t>2Kb de memoria EEPROM. </a:t>
            </a:r>
          </a:p>
          <a:p>
            <a:pPr lvl="2">
              <a:lnSpc>
                <a:spcPct val="90000"/>
              </a:lnSpc>
              <a:defRPr/>
            </a:pPr>
            <a:r>
              <a:rPr lang="es-ES_tradnl" sz="2000" b="1" i="1" dirty="0">
                <a:solidFill>
                  <a:schemeClr val="accent2"/>
                </a:solidFill>
                <a:effectLst>
                  <a:outerShdw blurRad="38100" dist="38100" dir="2700000" algn="tl">
                    <a:srgbClr val="000000"/>
                  </a:outerShdw>
                </a:effectLst>
                <a:latin typeface="Arial" charset="0"/>
              </a:rPr>
              <a:t>8 Mb de memoria Flash. </a:t>
            </a:r>
          </a:p>
          <a:p>
            <a:pPr lvl="2">
              <a:lnSpc>
                <a:spcPct val="90000"/>
              </a:lnSpc>
              <a:defRPr/>
            </a:pPr>
            <a:r>
              <a:rPr lang="es-ES_tradnl" sz="2000" b="1" i="1" dirty="0">
                <a:solidFill>
                  <a:schemeClr val="accent2"/>
                </a:solidFill>
                <a:effectLst>
                  <a:outerShdw blurRad="38100" dist="38100" dir="2700000" algn="tl">
                    <a:srgbClr val="000000"/>
                  </a:outerShdw>
                </a:effectLst>
                <a:latin typeface="Arial" charset="0"/>
              </a:rPr>
              <a:t>Mando a distancia. </a:t>
            </a:r>
          </a:p>
          <a:p>
            <a:pPr lvl="2">
              <a:lnSpc>
                <a:spcPct val="90000"/>
              </a:lnSpc>
              <a:defRPr/>
            </a:pPr>
            <a:r>
              <a:rPr lang="es-ES_tradnl" sz="2000" b="1" i="1" dirty="0">
                <a:solidFill>
                  <a:schemeClr val="accent2"/>
                </a:solidFill>
                <a:effectLst>
                  <a:outerShdw blurRad="38100" dist="38100" dir="2700000" algn="tl">
                    <a:srgbClr val="000000"/>
                  </a:outerShdw>
                </a:effectLst>
                <a:latin typeface="Arial" charset="0"/>
              </a:rPr>
              <a:t>Disco duro </a:t>
            </a:r>
          </a:p>
          <a:p>
            <a:pPr lvl="2">
              <a:lnSpc>
                <a:spcPct val="90000"/>
              </a:lnSpc>
              <a:defRPr/>
            </a:pPr>
            <a:r>
              <a:rPr lang="es-ES_tradnl" sz="2000" b="1" i="1" dirty="0">
                <a:solidFill>
                  <a:schemeClr val="accent2"/>
                </a:solidFill>
                <a:effectLst>
                  <a:outerShdw blurRad="38100" dist="38100" dir="2700000" algn="tl">
                    <a:srgbClr val="000000"/>
                  </a:outerShdw>
                </a:effectLst>
                <a:latin typeface="Arial" charset="0"/>
              </a:rPr>
              <a:t>Módem Interno o Tarjeta ethernet para canal de retorno</a:t>
            </a:r>
          </a:p>
          <a:p>
            <a:pPr lvl="2">
              <a:lnSpc>
                <a:spcPct val="90000"/>
              </a:lnSpc>
              <a:defRPr/>
            </a:pPr>
            <a:r>
              <a:rPr lang="es-ES_tradnl" sz="2000" b="1" i="1" dirty="0">
                <a:solidFill>
                  <a:schemeClr val="accent2"/>
                </a:solidFill>
                <a:effectLst>
                  <a:outerShdw blurRad="38100" dist="38100" dir="2700000" algn="tl">
                    <a:srgbClr val="000000"/>
                  </a:outerShdw>
                </a:effectLst>
                <a:latin typeface="Arial" charset="0"/>
              </a:rPr>
              <a:t>Ranura de lectura de </a:t>
            </a:r>
            <a:r>
              <a:rPr lang="es-ES_tradnl" sz="2000" b="1" i="1" dirty="0" err="1">
                <a:solidFill>
                  <a:schemeClr val="accent2"/>
                </a:solidFill>
                <a:effectLst>
                  <a:outerShdw blurRad="38100" dist="38100" dir="2700000" algn="tl">
                    <a:srgbClr val="000000"/>
                  </a:outerShdw>
                </a:effectLst>
                <a:latin typeface="Arial" charset="0"/>
              </a:rPr>
              <a:t>smart-cards</a:t>
            </a:r>
            <a:r>
              <a:rPr lang="es-ES_tradnl" sz="2000" b="1" i="1" dirty="0">
                <a:solidFill>
                  <a:schemeClr val="accent2"/>
                </a:solidFill>
                <a:effectLst>
                  <a:outerShdw blurRad="38100" dist="38100" dir="2700000" algn="tl">
                    <a:srgbClr val="000000"/>
                  </a:outerShdw>
                </a:effectLst>
                <a:latin typeface="Arial" charset="0"/>
              </a:rPr>
              <a:t> </a:t>
            </a:r>
            <a:endParaRPr lang="es-ES_tradnl" sz="1600" b="1" i="1" dirty="0">
              <a:solidFill>
                <a:schemeClr val="accent2"/>
              </a:solidFill>
              <a:effectLst>
                <a:outerShdw blurRad="38100" dist="38100" dir="2700000" algn="tl">
                  <a:srgbClr val="000000"/>
                </a:outerShdw>
              </a:effectLst>
              <a:latin typeface="Arial" charset="0"/>
            </a:endParaRPr>
          </a:p>
        </p:txBody>
      </p:sp>
      <p:pic>
        <p:nvPicPr>
          <p:cNvPr id="35844" name="Picture 5" descr="DVR"/>
          <p:cNvPicPr>
            <a:picLocks noChangeAspect="1" noChangeArrowheads="1"/>
          </p:cNvPicPr>
          <p:nvPr/>
        </p:nvPicPr>
        <p:blipFill>
          <a:blip r:embed="rId3" cstate="print"/>
          <a:srcRect/>
          <a:stretch>
            <a:fillRect/>
          </a:stretch>
        </p:blipFill>
        <p:spPr bwMode="auto">
          <a:xfrm>
            <a:off x="3657600" y="836613"/>
            <a:ext cx="3200400" cy="68580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088904" y="2750338"/>
            <a:ext cx="5186370" cy="3750495"/>
          </a:xfrm>
        </p:spPr>
        <p:txBody>
          <a:bodyPr>
            <a:noAutofit/>
          </a:bodyPr>
          <a:lstStyle/>
          <a:p>
            <a:pPr>
              <a:buNone/>
            </a:pPr>
            <a:r>
              <a:rPr lang="es-ES" sz="3000" b="1" dirty="0">
                <a:solidFill>
                  <a:schemeClr val="accent2">
                    <a:lumMod val="75000"/>
                  </a:schemeClr>
                </a:solidFill>
                <a:latin typeface="Arial" panose="020B0604020202020204" pitchFamily="34" charset="0"/>
                <a:cs typeface="Arial" panose="020B0604020202020204" pitchFamily="34" charset="0"/>
              </a:rPr>
              <a:t>¿Preguntas?</a:t>
            </a:r>
          </a:p>
          <a:p>
            <a:pPr>
              <a:buNone/>
            </a:pPr>
            <a:r>
              <a:rPr lang="es-ES" sz="3000" b="1" dirty="0" err="1">
                <a:solidFill>
                  <a:schemeClr val="accent2">
                    <a:lumMod val="75000"/>
                  </a:schemeClr>
                </a:solidFill>
                <a:latin typeface="Arial" panose="020B0604020202020204" pitchFamily="34" charset="0"/>
                <a:cs typeface="Arial" panose="020B0604020202020204" pitchFamily="34" charset="0"/>
              </a:rPr>
              <a:t>Any</a:t>
            </a:r>
            <a:r>
              <a:rPr lang="es-ES" sz="3000" b="1" dirty="0">
                <a:solidFill>
                  <a:schemeClr val="accent2">
                    <a:lumMod val="75000"/>
                  </a:schemeClr>
                </a:solidFill>
                <a:latin typeface="Arial" panose="020B0604020202020204" pitchFamily="34" charset="0"/>
                <a:cs typeface="Arial" panose="020B0604020202020204" pitchFamily="34" charset="0"/>
              </a:rPr>
              <a:t> </a:t>
            </a:r>
            <a:r>
              <a:rPr lang="es-ES" sz="3000" b="1" dirty="0" err="1">
                <a:solidFill>
                  <a:schemeClr val="accent2">
                    <a:lumMod val="75000"/>
                  </a:schemeClr>
                </a:solidFill>
                <a:latin typeface="Arial" panose="020B0604020202020204" pitchFamily="34" charset="0"/>
                <a:cs typeface="Arial" panose="020B0604020202020204" pitchFamily="34" charset="0"/>
              </a:rPr>
              <a:t>questions</a:t>
            </a:r>
            <a:r>
              <a:rPr lang="es-ES" sz="3000" b="1" dirty="0">
                <a:solidFill>
                  <a:schemeClr val="accent2">
                    <a:lumMod val="75000"/>
                  </a:schemeClr>
                </a:solidFill>
                <a:latin typeface="Arial" panose="020B0604020202020204" pitchFamily="34" charset="0"/>
                <a:cs typeface="Arial" panose="020B0604020202020204" pitchFamily="34" charset="0"/>
              </a:rPr>
              <a:t>?</a:t>
            </a:r>
          </a:p>
          <a:p>
            <a:pPr>
              <a:buNone/>
            </a:pPr>
            <a:r>
              <a:rPr lang="es-ES" sz="3000" b="1" dirty="0" err="1">
                <a:solidFill>
                  <a:schemeClr val="accent2">
                    <a:lumMod val="75000"/>
                  </a:schemeClr>
                </a:solidFill>
                <a:latin typeface="Arial" panose="020B0604020202020204" pitchFamily="34" charset="0"/>
                <a:cs typeface="Arial" panose="020B0604020202020204" pitchFamily="34" charset="0"/>
              </a:rPr>
              <a:t>Dúvidas</a:t>
            </a:r>
            <a:r>
              <a:rPr lang="es-ES" sz="3000" b="1" dirty="0">
                <a:solidFill>
                  <a:schemeClr val="accent2">
                    <a:lumMod val="75000"/>
                  </a:schemeClr>
                </a:solidFill>
                <a:latin typeface="Arial" panose="020B0604020202020204" pitchFamily="34" charset="0"/>
                <a:cs typeface="Arial" panose="020B0604020202020204" pitchFamily="34" charset="0"/>
              </a:rPr>
              <a:t>?</a:t>
            </a:r>
          </a:p>
          <a:p>
            <a:pPr>
              <a:buNone/>
            </a:pPr>
            <a:r>
              <a:rPr lang="fr-FR" sz="3000" b="1" dirty="0">
                <a:solidFill>
                  <a:schemeClr val="accent2">
                    <a:lumMod val="75000"/>
                  </a:schemeClr>
                </a:solidFill>
                <a:latin typeface="Arial" panose="020B0604020202020204" pitchFamily="34" charset="0"/>
                <a:cs typeface="Arial" panose="020B0604020202020204" pitchFamily="34" charset="0"/>
              </a:rPr>
              <a:t>Des questions?</a:t>
            </a:r>
          </a:p>
          <a:p>
            <a:pPr>
              <a:buNone/>
            </a:pPr>
            <a:r>
              <a:rPr lang="it-IT" sz="3000" b="1" dirty="0">
                <a:solidFill>
                  <a:schemeClr val="accent2">
                    <a:lumMod val="75000"/>
                  </a:schemeClr>
                </a:solidFill>
                <a:latin typeface="Arial" panose="020B0604020202020204" pitchFamily="34" charset="0"/>
                <a:cs typeface="Arial" panose="020B0604020202020204" pitchFamily="34" charset="0"/>
              </a:rPr>
              <a:t>Qualche domanda?</a:t>
            </a:r>
            <a:endParaRPr lang="es-ES" sz="3000" b="1" dirty="0">
              <a:solidFill>
                <a:schemeClr val="accent2">
                  <a:lumMod val="75000"/>
                </a:schemeClr>
              </a:solidFill>
              <a:latin typeface="Arial" panose="020B0604020202020204" pitchFamily="34" charset="0"/>
              <a:cs typeface="Arial" panose="020B0604020202020204" pitchFamily="34" charset="0"/>
            </a:endParaRPr>
          </a:p>
          <a:p>
            <a:pPr>
              <a:buNone/>
            </a:pPr>
            <a:r>
              <a:rPr lang="es-ES" sz="3000" b="1" dirty="0" err="1">
                <a:solidFill>
                  <a:schemeClr val="accent2">
                    <a:lumMod val="75000"/>
                  </a:schemeClr>
                </a:solidFill>
                <a:latin typeface="Arial" panose="020B0604020202020204" pitchFamily="34" charset="0"/>
                <a:cs typeface="Arial" panose="020B0604020202020204" pitchFamily="34" charset="0"/>
              </a:rPr>
              <a:t>Eine</a:t>
            </a:r>
            <a:r>
              <a:rPr lang="es-ES" sz="3000" b="1" dirty="0">
                <a:solidFill>
                  <a:schemeClr val="accent2">
                    <a:lumMod val="75000"/>
                  </a:schemeClr>
                </a:solidFill>
                <a:latin typeface="Arial" panose="020B0604020202020204" pitchFamily="34" charset="0"/>
                <a:cs typeface="Arial" panose="020B0604020202020204" pitchFamily="34" charset="0"/>
              </a:rPr>
              <a:t> </a:t>
            </a:r>
            <a:r>
              <a:rPr lang="es-ES" sz="3000" b="1" dirty="0" err="1">
                <a:solidFill>
                  <a:schemeClr val="accent2">
                    <a:lumMod val="75000"/>
                  </a:schemeClr>
                </a:solidFill>
                <a:latin typeface="Arial" panose="020B0604020202020204" pitchFamily="34" charset="0"/>
                <a:cs typeface="Arial" panose="020B0604020202020204" pitchFamily="34" charset="0"/>
              </a:rPr>
              <a:t>Frage</a:t>
            </a:r>
            <a:r>
              <a:rPr lang="es-ES" sz="3000" b="1" dirty="0">
                <a:solidFill>
                  <a:schemeClr val="accent2">
                    <a:lumMod val="75000"/>
                  </a:schemeClr>
                </a:solidFill>
                <a:latin typeface="Arial" panose="020B0604020202020204" pitchFamily="34" charset="0"/>
                <a:cs typeface="Arial" panose="020B0604020202020204" pitchFamily="34" charset="0"/>
              </a:rPr>
              <a:t>?</a:t>
            </a:r>
          </a:p>
          <a:p>
            <a:pPr>
              <a:buNone/>
            </a:pPr>
            <a:r>
              <a:rPr lang="ru-RU" sz="3000" b="1" dirty="0">
                <a:solidFill>
                  <a:schemeClr val="accent2">
                    <a:lumMod val="75000"/>
                  </a:schemeClr>
                </a:solidFill>
                <a:latin typeface="Arial" panose="020B0604020202020204" pitchFamily="34" charset="0"/>
                <a:cs typeface="Arial" panose="020B0604020202020204" pitchFamily="34" charset="0"/>
              </a:rPr>
              <a:t>Есть вопросы?</a:t>
            </a:r>
            <a:endParaRPr lang="es-ES" sz="3000" b="1" dirty="0">
              <a:solidFill>
                <a:schemeClr val="accent2">
                  <a:lumMod val="75000"/>
                </a:schemeClr>
              </a:solidFill>
              <a:latin typeface="Arial" panose="020B0604020202020204" pitchFamily="34" charset="0"/>
              <a:cs typeface="Arial" panose="020B0604020202020204" pitchFamily="34" charset="0"/>
            </a:endParaRPr>
          </a:p>
        </p:txBody>
      </p:sp>
      <p:grpSp>
        <p:nvGrpSpPr>
          <p:cNvPr id="14" name="13 Grupo"/>
          <p:cNvGrpSpPr/>
          <p:nvPr/>
        </p:nvGrpSpPr>
        <p:grpSpPr>
          <a:xfrm>
            <a:off x="2576737" y="2879724"/>
            <a:ext cx="1242780" cy="3621110"/>
            <a:chOff x="3000364" y="2879724"/>
            <a:chExt cx="438151" cy="3621110"/>
          </a:xfrm>
        </p:grpSpPr>
        <p:pic>
          <p:nvPicPr>
            <p:cNvPr id="5" name="Picture 6" descr="E:\Usuarios\Nieves\Desktop\PORTUGUES-02.png"/>
            <p:cNvPicPr>
              <a:picLocks noChangeAspect="1" noChangeArrowheads="1"/>
            </p:cNvPicPr>
            <p:nvPr/>
          </p:nvPicPr>
          <p:blipFill>
            <a:blip r:embed="rId3"/>
            <a:srcRect/>
            <a:stretch>
              <a:fillRect/>
            </a:stretch>
          </p:blipFill>
          <p:spPr bwMode="auto">
            <a:xfrm>
              <a:off x="3000364" y="4000504"/>
              <a:ext cx="438150" cy="328613"/>
            </a:xfrm>
            <a:prstGeom prst="rect">
              <a:avLst/>
            </a:prstGeom>
            <a:noFill/>
          </p:spPr>
        </p:pic>
        <p:pic>
          <p:nvPicPr>
            <p:cNvPr id="6" name="Picture 7" descr="E:\Usuarios\Nieves\Desktop\FRANCES-02.png"/>
            <p:cNvPicPr>
              <a:picLocks noChangeAspect="1" noChangeArrowheads="1"/>
            </p:cNvPicPr>
            <p:nvPr/>
          </p:nvPicPr>
          <p:blipFill>
            <a:blip r:embed="rId4"/>
            <a:srcRect/>
            <a:stretch>
              <a:fillRect/>
            </a:stretch>
          </p:blipFill>
          <p:spPr bwMode="auto">
            <a:xfrm>
              <a:off x="3000364" y="4572008"/>
              <a:ext cx="438151" cy="328612"/>
            </a:xfrm>
            <a:prstGeom prst="rect">
              <a:avLst/>
            </a:prstGeom>
            <a:noFill/>
          </p:spPr>
        </p:pic>
        <p:pic>
          <p:nvPicPr>
            <p:cNvPr id="7" name="Picture 8" descr="E:\Usuarios\Nieves\Desktop\ITALIANO-02.png"/>
            <p:cNvPicPr>
              <a:picLocks noChangeAspect="1" noChangeArrowheads="1"/>
            </p:cNvPicPr>
            <p:nvPr/>
          </p:nvPicPr>
          <p:blipFill>
            <a:blip r:embed="rId5"/>
            <a:srcRect/>
            <a:stretch>
              <a:fillRect/>
            </a:stretch>
          </p:blipFill>
          <p:spPr bwMode="auto">
            <a:xfrm>
              <a:off x="3000364" y="5100651"/>
              <a:ext cx="438150" cy="328613"/>
            </a:xfrm>
            <a:prstGeom prst="rect">
              <a:avLst/>
            </a:prstGeom>
            <a:noFill/>
          </p:spPr>
        </p:pic>
        <p:pic>
          <p:nvPicPr>
            <p:cNvPr id="8" name="Picture 9" descr="E:\Usuarios\Nieves\Desktop\ALEMAN-02.png"/>
            <p:cNvPicPr>
              <a:picLocks noChangeAspect="1" noChangeArrowheads="1"/>
            </p:cNvPicPr>
            <p:nvPr/>
          </p:nvPicPr>
          <p:blipFill>
            <a:blip r:embed="rId6"/>
            <a:srcRect/>
            <a:stretch>
              <a:fillRect/>
            </a:stretch>
          </p:blipFill>
          <p:spPr bwMode="auto">
            <a:xfrm>
              <a:off x="3000364" y="5643578"/>
              <a:ext cx="438150" cy="328612"/>
            </a:xfrm>
            <a:prstGeom prst="rect">
              <a:avLst/>
            </a:prstGeom>
            <a:noFill/>
          </p:spPr>
        </p:pic>
        <p:pic>
          <p:nvPicPr>
            <p:cNvPr id="9" name="Picture 10" descr="E:\Usuarios\Nieves\Desktop\RUSO-02.png"/>
            <p:cNvPicPr>
              <a:picLocks noChangeAspect="1" noChangeArrowheads="1"/>
            </p:cNvPicPr>
            <p:nvPr/>
          </p:nvPicPr>
          <p:blipFill>
            <a:blip r:embed="rId7"/>
            <a:srcRect/>
            <a:stretch>
              <a:fillRect/>
            </a:stretch>
          </p:blipFill>
          <p:spPr bwMode="auto">
            <a:xfrm>
              <a:off x="3000364" y="6172222"/>
              <a:ext cx="438150" cy="328612"/>
            </a:xfrm>
            <a:prstGeom prst="rect">
              <a:avLst/>
            </a:prstGeom>
            <a:noFill/>
          </p:spPr>
        </p:pic>
        <p:pic>
          <p:nvPicPr>
            <p:cNvPr id="10" name="Picture 5" descr="E:\Usuarios\Nieves\Desktop\INGLES-02.png"/>
            <p:cNvPicPr>
              <a:picLocks noChangeAspect="1" noChangeArrowheads="1"/>
            </p:cNvPicPr>
            <p:nvPr/>
          </p:nvPicPr>
          <p:blipFill>
            <a:blip r:embed="rId8"/>
            <a:srcRect/>
            <a:stretch>
              <a:fillRect/>
            </a:stretch>
          </p:blipFill>
          <p:spPr bwMode="auto">
            <a:xfrm>
              <a:off x="3008305" y="3475040"/>
              <a:ext cx="420687" cy="311150"/>
            </a:xfrm>
            <a:prstGeom prst="rect">
              <a:avLst/>
            </a:prstGeom>
            <a:noFill/>
          </p:spPr>
        </p:pic>
        <p:pic>
          <p:nvPicPr>
            <p:cNvPr id="1028" name="Picture 4" descr="E:\Usuarios\Nieves\Desktop\arggg-02.png"/>
            <p:cNvPicPr>
              <a:picLocks noChangeAspect="1" noChangeArrowheads="1"/>
            </p:cNvPicPr>
            <p:nvPr/>
          </p:nvPicPr>
          <p:blipFill>
            <a:blip r:embed="rId9"/>
            <a:srcRect/>
            <a:stretch>
              <a:fillRect/>
            </a:stretch>
          </p:blipFill>
          <p:spPr bwMode="auto">
            <a:xfrm>
              <a:off x="3000364" y="2879724"/>
              <a:ext cx="427038" cy="334962"/>
            </a:xfrm>
            <a:prstGeom prst="rect">
              <a:avLst/>
            </a:prstGeom>
            <a:noFill/>
          </p:spPr>
        </p:pic>
      </p:grpSp>
      <p:pic>
        <p:nvPicPr>
          <p:cNvPr id="11" name="Picture 5"/>
          <p:cNvPicPr>
            <a:picLocks noChangeAspect="1"/>
          </p:cNvPicPr>
          <p:nvPr/>
        </p:nvPicPr>
        <p:blipFill>
          <a:blip r:embed="rId10"/>
          <a:stretch>
            <a:fillRect/>
          </a:stretch>
        </p:blipFill>
        <p:spPr>
          <a:xfrm>
            <a:off x="4088465" y="332656"/>
            <a:ext cx="2160240" cy="2064229"/>
          </a:xfrm>
          <a:prstGeom prst="rect">
            <a:avLst/>
          </a:prstGeom>
        </p:spPr>
      </p:pic>
    </p:spTree>
    <p:extLst>
      <p:ext uri="{BB962C8B-B14F-4D97-AF65-F5344CB8AC3E}">
        <p14:creationId xmlns:p14="http://schemas.microsoft.com/office/powerpoint/2010/main" val="114888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up)">
                                      <p:cBhvr>
                                        <p:cTn id="20" dur="500"/>
                                        <p:tgtEl>
                                          <p:spTgt spid="3">
                                            <p:txEl>
                                              <p:pRg st="0" end="0"/>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up)">
                                      <p:cBhvr>
                                        <p:cTn id="23" dur="500"/>
                                        <p:tgtEl>
                                          <p:spTgt spid="3">
                                            <p:txEl>
                                              <p:pRg st="1" end="1"/>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up)">
                                      <p:cBhvr>
                                        <p:cTn id="26" dur="500"/>
                                        <p:tgtEl>
                                          <p:spTgt spid="3">
                                            <p:txEl>
                                              <p:pRg st="2" end="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up)">
                                      <p:cBhvr>
                                        <p:cTn id="29" dur="500"/>
                                        <p:tgtEl>
                                          <p:spTgt spid="3">
                                            <p:txEl>
                                              <p:pRg st="3" end="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up)">
                                      <p:cBhvr>
                                        <p:cTn id="32" dur="500"/>
                                        <p:tgtEl>
                                          <p:spTgt spid="3">
                                            <p:txEl>
                                              <p:pRg st="4" end="4"/>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up)">
                                      <p:cBhvr>
                                        <p:cTn id="35" dur="500"/>
                                        <p:tgtEl>
                                          <p:spTgt spid="3">
                                            <p:txEl>
                                              <p:pRg st="5" end="5"/>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up)">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txBox="1">
            <a:spLocks noGrp="1"/>
          </p:cNvSpPr>
          <p:nvPr/>
        </p:nvSpPr>
        <p:spPr bwMode="auto">
          <a:xfrm>
            <a:off x="7099300" y="6248400"/>
            <a:ext cx="2063750" cy="457200"/>
          </a:xfrm>
          <a:prstGeom prst="rect">
            <a:avLst/>
          </a:prstGeom>
          <a:noFill/>
          <a:ln>
            <a:miter lim="800000"/>
            <a:headEnd/>
            <a:tailEnd/>
          </a:ln>
        </p:spPr>
        <p:txBody>
          <a:bodyPr/>
          <a:lstStyle/>
          <a:p>
            <a:pPr algn="r">
              <a:defRPr/>
            </a:pPr>
            <a:fld id="{9F419D99-9667-4B77-AC20-586EB3DA030F}" type="slidenum">
              <a:rPr lang="en-US" sz="1400" b="0" i="0">
                <a:solidFill>
                  <a:schemeClr val="tx1"/>
                </a:solidFill>
                <a:latin typeface="+mn-lt"/>
              </a:rPr>
              <a:pPr algn="r">
                <a:defRPr/>
              </a:pPr>
              <a:t>43</a:t>
            </a:fld>
            <a:endParaRPr lang="en-US" sz="1400" b="0" i="0">
              <a:solidFill>
                <a:schemeClr val="tx1"/>
              </a:solidFill>
              <a:latin typeface="+mn-lt"/>
            </a:endParaRPr>
          </a:p>
        </p:txBody>
      </p:sp>
      <p:graphicFrame>
        <p:nvGraphicFramePr>
          <p:cNvPr id="60419" name="Object 2"/>
          <p:cNvGraphicFramePr>
            <a:graphicFrameLocks noChangeAspect="1"/>
          </p:cNvGraphicFramePr>
          <p:nvPr/>
        </p:nvGraphicFramePr>
        <p:xfrm>
          <a:off x="0" y="0"/>
          <a:ext cx="9906000" cy="6858000"/>
        </p:xfrm>
        <a:graphic>
          <a:graphicData uri="http://schemas.openxmlformats.org/presentationml/2006/ole">
            <mc:AlternateContent xmlns:mc="http://schemas.openxmlformats.org/markup-compatibility/2006">
              <mc:Choice xmlns:v="urn:schemas-microsoft-com:vml" Requires="v">
                <p:oleObj spid="_x0000_s22533" name="Diapositiva" r:id="rId3" imgW="4572000" imgH="3429000" progId="PowerPoint.Slide.8">
                  <p:embed/>
                </p:oleObj>
              </mc:Choice>
              <mc:Fallback>
                <p:oleObj name="Diapositiva" r:id="rId3" imgW="4572000" imgH="3429000" progId="PowerPoint.Slid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895350" y="0"/>
            <a:ext cx="8420100" cy="1143000"/>
          </a:xfrm>
          <a:solidFill>
            <a:schemeClr val="accent2">
              <a:lumMod val="20000"/>
              <a:lumOff val="80000"/>
            </a:schemeClr>
          </a:solidFill>
          <a:ln w="76200">
            <a:solidFill>
              <a:schemeClr val="accent2">
                <a:lumMod val="75000"/>
              </a:schemeClr>
            </a:solidFill>
          </a:ln>
        </p:spPr>
        <p:txBody>
          <a:bodyPr/>
          <a:lstStyle/>
          <a:p>
            <a:r>
              <a:rPr lang="es-ES_tradnl" sz="3600" i="1" dirty="0">
                <a:solidFill>
                  <a:srgbClr val="660033"/>
                </a:solidFill>
                <a:effectLst>
                  <a:outerShdw blurRad="38100" dist="38100" dir="2700000" algn="tl">
                    <a:srgbClr val="000000"/>
                  </a:outerShdw>
                </a:effectLst>
                <a:latin typeface="Arial" charset="0"/>
              </a:rPr>
              <a:t>Procesador Front-</a:t>
            </a:r>
            <a:r>
              <a:rPr lang="es-ES_tradnl" sz="3600" i="1" dirty="0" err="1">
                <a:solidFill>
                  <a:srgbClr val="660033"/>
                </a:solidFill>
                <a:effectLst>
                  <a:outerShdw blurRad="38100" dist="38100" dir="2700000" algn="tl">
                    <a:srgbClr val="000000"/>
                  </a:outerShdw>
                </a:effectLst>
                <a:latin typeface="Arial" charset="0"/>
              </a:rPr>
              <a:t>End</a:t>
            </a:r>
            <a:br>
              <a:rPr lang="es-ES_tradnl" sz="3600" i="1" dirty="0">
                <a:solidFill>
                  <a:srgbClr val="660033"/>
                </a:solidFill>
                <a:effectLst>
                  <a:outerShdw blurRad="38100" dist="38100" dir="2700000" algn="tl">
                    <a:srgbClr val="000000"/>
                  </a:outerShdw>
                </a:effectLst>
                <a:latin typeface="Arial" charset="0"/>
              </a:rPr>
            </a:br>
            <a:r>
              <a:rPr lang="es-ES_tradnl" sz="3600" i="1" dirty="0">
                <a:solidFill>
                  <a:srgbClr val="660033"/>
                </a:solidFill>
                <a:effectLst>
                  <a:outerShdw blurRad="38100" dist="38100" dir="2700000" algn="tl">
                    <a:srgbClr val="000000"/>
                  </a:outerShdw>
                </a:effectLst>
                <a:latin typeface="Arial" charset="0"/>
              </a:rPr>
              <a:t>(FEP)</a:t>
            </a:r>
            <a:endParaRPr lang="es-ES_tradnl" sz="2800" i="1" dirty="0">
              <a:solidFill>
                <a:srgbClr val="660033"/>
              </a:solidFill>
              <a:effectLst>
                <a:outerShdw blurRad="38100" dist="38100" dir="2700000" algn="tl">
                  <a:srgbClr val="000000"/>
                </a:outerShdw>
              </a:effectLst>
              <a:latin typeface="Arial" charset="0"/>
            </a:endParaRPr>
          </a:p>
        </p:txBody>
      </p:sp>
      <p:sp>
        <p:nvSpPr>
          <p:cNvPr id="57347" name="Rectangle 3"/>
          <p:cNvSpPr>
            <a:spLocks noGrp="1" noChangeArrowheads="1"/>
          </p:cNvSpPr>
          <p:nvPr>
            <p:ph type="body" idx="1"/>
          </p:nvPr>
        </p:nvSpPr>
        <p:spPr>
          <a:xfrm>
            <a:off x="0" y="1268413"/>
            <a:ext cx="9906000" cy="5184775"/>
          </a:xfrm>
          <a:gradFill rotWithShape="0">
            <a:gsLst>
              <a:gs pos="0">
                <a:schemeClr val="hlink"/>
              </a:gs>
              <a:gs pos="100000">
                <a:srgbClr val="66FFFF"/>
              </a:gs>
            </a:gsLst>
            <a:lin ang="2700000" scaled="1"/>
          </a:gradFill>
          <a:ln w="76200" cap="flat">
            <a:solidFill>
              <a:schemeClr val="accent2"/>
            </a:solidFill>
          </a:ln>
        </p:spPr>
        <p:txBody>
          <a:bodyPr/>
          <a:lstStyle/>
          <a:p>
            <a:pPr algn="just"/>
            <a:r>
              <a:rPr lang="es-ES" sz="2800" i="1">
                <a:solidFill>
                  <a:schemeClr val="accent2"/>
                </a:solidFill>
                <a:effectLst>
                  <a:outerShdw blurRad="38100" dist="38100" dir="2700000" algn="tl">
                    <a:srgbClr val="000000"/>
                  </a:outerShdw>
                </a:effectLst>
                <a:latin typeface="Arial" charset="0"/>
              </a:rPr>
              <a:t>Responsable de la vinculaci</a:t>
            </a:r>
            <a:r>
              <a:rPr lang="es-ES" sz="2800" i="1">
                <a:solidFill>
                  <a:schemeClr val="accent2"/>
                </a:solidFill>
                <a:effectLst>
                  <a:outerShdw blurRad="38100" dist="38100" dir="2700000" algn="tl">
                    <a:srgbClr val="000000"/>
                  </a:outerShdw>
                </a:effectLst>
              </a:rPr>
              <a:t>ó</a:t>
            </a:r>
            <a:r>
              <a:rPr lang="es-ES" sz="2800" i="1">
                <a:solidFill>
                  <a:schemeClr val="accent2"/>
                </a:solidFill>
                <a:effectLst>
                  <a:outerShdw blurRad="38100" dist="38100" dir="2700000" algn="tl">
                    <a:srgbClr val="000000"/>
                  </a:outerShdw>
                </a:effectLst>
                <a:latin typeface="Arial" charset="0"/>
              </a:rPr>
              <a:t>n de las aplicaciones cliente y sus redes asociadas a las aplicaciones basadas en el Computador host.</a:t>
            </a:r>
            <a:r>
              <a:rPr lang="es-ES_tradnl" sz="2800" i="1">
                <a:solidFill>
                  <a:schemeClr val="accent2"/>
                </a:solidFill>
                <a:effectLst>
                  <a:outerShdw blurRad="38100" dist="38100" dir="2700000" algn="tl">
                    <a:srgbClr val="000000"/>
                  </a:outerShdw>
                </a:effectLst>
                <a:latin typeface="Arial" charset="0"/>
              </a:rPr>
              <a:t> </a:t>
            </a:r>
          </a:p>
          <a:p>
            <a:pPr algn="just"/>
            <a:r>
              <a:rPr lang="es-ES_tradnl" sz="2800" i="1">
                <a:solidFill>
                  <a:schemeClr val="accent2"/>
                </a:solidFill>
                <a:effectLst>
                  <a:outerShdw blurRad="38100" dist="38100" dir="2700000" algn="tl">
                    <a:srgbClr val="000000"/>
                  </a:outerShdw>
                </a:effectLst>
                <a:latin typeface="Arial" charset="0"/>
              </a:rPr>
              <a:t>Se </a:t>
            </a:r>
            <a:r>
              <a:rPr lang="es-ES" sz="2800" i="1">
                <a:solidFill>
                  <a:schemeClr val="accent2"/>
                </a:solidFill>
                <a:effectLst>
                  <a:outerShdw blurRad="38100" dist="38100" dir="2700000" algn="tl">
                    <a:srgbClr val="000000"/>
                  </a:outerShdw>
                </a:effectLst>
                <a:latin typeface="Arial" charset="0"/>
              </a:rPr>
              <a:t>utilizan en un sentido m</a:t>
            </a:r>
            <a:r>
              <a:rPr lang="es-ES" sz="2800" i="1">
                <a:solidFill>
                  <a:schemeClr val="accent2"/>
                </a:solidFill>
                <a:effectLst>
                  <a:outerShdw blurRad="38100" dist="38100" dir="2700000" algn="tl">
                    <a:srgbClr val="000000"/>
                  </a:outerShdw>
                </a:effectLst>
              </a:rPr>
              <a:t>á</a:t>
            </a:r>
            <a:r>
              <a:rPr lang="es-ES" sz="2800" i="1">
                <a:solidFill>
                  <a:schemeClr val="accent2"/>
                </a:solidFill>
                <a:effectLst>
                  <a:outerShdw blurRad="38100" dist="38100" dir="2700000" algn="tl">
                    <a:srgbClr val="000000"/>
                  </a:outerShdw>
                </a:effectLst>
                <a:latin typeface="Arial" charset="0"/>
              </a:rPr>
              <a:t>s general en sistemas de procesos asim</a:t>
            </a:r>
            <a:r>
              <a:rPr lang="es-ES" sz="2800" i="1">
                <a:solidFill>
                  <a:schemeClr val="accent2"/>
                </a:solidFill>
                <a:effectLst>
                  <a:outerShdw blurRad="38100" dist="38100" dir="2700000" algn="tl">
                    <a:srgbClr val="000000"/>
                  </a:outerShdw>
                </a:effectLst>
              </a:rPr>
              <a:t>é</a:t>
            </a:r>
            <a:r>
              <a:rPr lang="es-ES" sz="2800" i="1">
                <a:solidFill>
                  <a:schemeClr val="accent2"/>
                </a:solidFill>
                <a:effectLst>
                  <a:outerShdw blurRad="38100" dist="38100" dir="2700000" algn="tl">
                    <a:srgbClr val="000000"/>
                  </a:outerShdw>
                </a:effectLst>
                <a:latin typeface="Arial" charset="0"/>
              </a:rPr>
              <a:t>tricos.</a:t>
            </a:r>
          </a:p>
          <a:p>
            <a:pPr algn="just"/>
            <a:r>
              <a:rPr lang="es-ES" sz="2800" i="1">
                <a:solidFill>
                  <a:schemeClr val="accent2"/>
                </a:solidFill>
                <a:effectLst>
                  <a:outerShdw blurRad="38100" dist="38100" dir="2700000" algn="tl">
                    <a:srgbClr val="000000"/>
                  </a:outerShdw>
                </a:effectLst>
                <a:latin typeface="Arial" charset="0"/>
              </a:rPr>
              <a:t>Est</a:t>
            </a:r>
            <a:r>
              <a:rPr lang="es-ES" sz="2800" i="1">
                <a:solidFill>
                  <a:schemeClr val="accent2"/>
                </a:solidFill>
                <a:effectLst>
                  <a:outerShdw blurRad="38100" dist="38100" dir="2700000" algn="tl">
                    <a:srgbClr val="000000"/>
                  </a:outerShdw>
                </a:effectLst>
              </a:rPr>
              <a:t>á</a:t>
            </a:r>
            <a:r>
              <a:rPr lang="es-ES" sz="2800" i="1">
                <a:solidFill>
                  <a:schemeClr val="accent2"/>
                </a:solidFill>
                <a:effectLst>
                  <a:outerShdw blurRad="38100" dist="38100" dir="2700000" algn="tl">
                    <a:srgbClr val="000000"/>
                  </a:outerShdw>
                </a:effectLst>
                <a:latin typeface="Arial" charset="0"/>
              </a:rPr>
              <a:t>n dedicados a aplicaciones de transacciones, como el mensaje y la operaci</a:t>
            </a:r>
            <a:r>
              <a:rPr lang="es-ES" sz="2800" i="1">
                <a:solidFill>
                  <a:schemeClr val="accent2"/>
                </a:solidFill>
                <a:effectLst>
                  <a:outerShdw blurRad="38100" dist="38100" dir="2700000" algn="tl">
                    <a:srgbClr val="000000"/>
                  </a:outerShdw>
                </a:effectLst>
              </a:rPr>
              <a:t>ó</a:t>
            </a:r>
            <a:r>
              <a:rPr lang="es-ES" sz="2800" i="1">
                <a:solidFill>
                  <a:schemeClr val="accent2"/>
                </a:solidFill>
                <a:effectLst>
                  <a:outerShdw blurRad="38100" dist="38100" dir="2700000" algn="tl">
                    <a:srgbClr val="000000"/>
                  </a:outerShdw>
                </a:effectLst>
                <a:latin typeface="Arial" charset="0"/>
              </a:rPr>
              <a:t>n de conmutaci</a:t>
            </a:r>
            <a:r>
              <a:rPr lang="es-ES" sz="2800" i="1">
                <a:solidFill>
                  <a:schemeClr val="accent2"/>
                </a:solidFill>
                <a:effectLst>
                  <a:outerShdw blurRad="38100" dist="38100" dir="2700000" algn="tl">
                    <a:srgbClr val="000000"/>
                  </a:outerShdw>
                </a:effectLst>
              </a:rPr>
              <a:t>ó</a:t>
            </a:r>
            <a:r>
              <a:rPr lang="es-ES" sz="2800" i="1">
                <a:solidFill>
                  <a:schemeClr val="accent2"/>
                </a:solidFill>
                <a:effectLst>
                  <a:outerShdw blurRad="38100" dist="38100" dir="2700000" algn="tl">
                    <a:srgbClr val="000000"/>
                  </a:outerShdw>
                </a:effectLst>
                <a:latin typeface="Arial" charset="0"/>
              </a:rPr>
              <a:t>n, multiplexaci</a:t>
            </a:r>
            <a:r>
              <a:rPr lang="es-ES" sz="2800" i="1">
                <a:solidFill>
                  <a:schemeClr val="accent2"/>
                </a:solidFill>
                <a:effectLst>
                  <a:outerShdw blurRad="38100" dist="38100" dir="2700000" algn="tl">
                    <a:srgbClr val="000000"/>
                  </a:outerShdw>
                </a:effectLst>
              </a:rPr>
              <a:t>ó</a:t>
            </a:r>
            <a:r>
              <a:rPr lang="es-ES" sz="2800" i="1">
                <a:solidFill>
                  <a:schemeClr val="accent2"/>
                </a:solidFill>
                <a:effectLst>
                  <a:outerShdw blurRad="38100" dist="38100" dir="2700000" algn="tl">
                    <a:srgbClr val="000000"/>
                  </a:outerShdw>
                </a:effectLst>
                <a:latin typeface="Arial" charset="0"/>
              </a:rPr>
              <a:t>n, operaci</a:t>
            </a:r>
            <a:r>
              <a:rPr lang="es-ES" sz="2800" i="1">
                <a:solidFill>
                  <a:schemeClr val="accent2"/>
                </a:solidFill>
                <a:effectLst>
                  <a:outerShdw blurRad="38100" dist="38100" dir="2700000" algn="tl">
                    <a:srgbClr val="000000"/>
                  </a:outerShdw>
                </a:effectLst>
              </a:rPr>
              <a:t>ó</a:t>
            </a:r>
            <a:r>
              <a:rPr lang="es-ES" sz="2800" i="1">
                <a:solidFill>
                  <a:schemeClr val="accent2"/>
                </a:solidFill>
                <a:effectLst>
                  <a:outerShdw blurRad="38100" dist="38100" dir="2700000" algn="tl">
                    <a:srgbClr val="000000"/>
                  </a:outerShdw>
                </a:effectLst>
                <a:latin typeface="Arial" charset="0"/>
              </a:rPr>
              <a:t>n de seguridad y el manejo de transacciones y presentaci</a:t>
            </a:r>
            <a:r>
              <a:rPr lang="es-ES" sz="2800" i="1">
                <a:solidFill>
                  <a:schemeClr val="accent2"/>
                </a:solidFill>
                <a:effectLst>
                  <a:outerShdw blurRad="38100" dist="38100" dir="2700000" algn="tl">
                    <a:srgbClr val="000000"/>
                  </a:outerShdw>
                </a:effectLst>
              </a:rPr>
              <a:t>ó</a:t>
            </a:r>
            <a:r>
              <a:rPr lang="es-ES" sz="2800" i="1">
                <a:solidFill>
                  <a:schemeClr val="accent2"/>
                </a:solidFill>
                <a:effectLst>
                  <a:outerShdw blurRad="38100" dist="38100" dir="2700000" algn="tl">
                    <a:srgbClr val="000000"/>
                  </a:outerShdw>
                </a:effectLst>
                <a:latin typeface="Arial" charset="0"/>
              </a:rPr>
              <a:t>n de informes de extremo a extremo.</a:t>
            </a:r>
            <a:endParaRPr lang="es-ES_tradnl" sz="2800" i="1">
              <a:solidFill>
                <a:schemeClr val="accent2"/>
              </a:solidFill>
              <a:effectLst>
                <a:outerShdw blurRad="38100" dist="38100" dir="2700000" algn="tl">
                  <a:srgbClr val="000000"/>
                </a:outerShdw>
              </a:effectLst>
              <a:latin typeface="Arial"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xfrm>
            <a:off x="631825" y="333375"/>
            <a:ext cx="8686800" cy="1143000"/>
          </a:xfrm>
          <a:solidFill>
            <a:schemeClr val="accent2">
              <a:lumMod val="20000"/>
              <a:lumOff val="80000"/>
            </a:schemeClr>
          </a:solidFill>
          <a:ln>
            <a:solidFill>
              <a:schemeClr val="accent2">
                <a:lumMod val="75000"/>
              </a:schemeClr>
            </a:solidFill>
          </a:ln>
        </p:spPr>
        <p:txBody>
          <a:bodyPr/>
          <a:lstStyle/>
          <a:p>
            <a:pPr>
              <a:defRPr/>
            </a:pPr>
            <a:r>
              <a:rPr lang="es-ES_tradnl" sz="3300" b="1" i="1" u="sng" dirty="0">
                <a:solidFill>
                  <a:schemeClr val="accent2"/>
                </a:solidFill>
                <a:effectLst>
                  <a:outerShdw blurRad="38100" dist="38100" dir="2700000" algn="tl">
                    <a:srgbClr val="000000"/>
                  </a:outerShdw>
                </a:effectLst>
                <a:latin typeface="Arial" charset="0"/>
              </a:rPr>
              <a:t>Componentes del Sistema de Transmisión</a:t>
            </a:r>
            <a:br>
              <a:rPr lang="es-ES_tradnl" sz="3300" b="1" i="1" u="sng" dirty="0">
                <a:solidFill>
                  <a:schemeClr val="accent2"/>
                </a:solidFill>
                <a:effectLst>
                  <a:outerShdw blurRad="38100" dist="38100" dir="2700000" algn="tl">
                    <a:srgbClr val="000000"/>
                  </a:outerShdw>
                </a:effectLst>
                <a:latin typeface="Arial" charset="0"/>
              </a:rPr>
            </a:br>
            <a:r>
              <a:rPr lang="es-ES_tradnl" sz="3300" b="1" i="1" u="sng" dirty="0">
                <a:solidFill>
                  <a:schemeClr val="accent2"/>
                </a:solidFill>
                <a:effectLst>
                  <a:outerShdw blurRad="38100" dist="38100" dir="2700000" algn="tl">
                    <a:srgbClr val="000000"/>
                  </a:outerShdw>
                </a:effectLst>
                <a:latin typeface="Arial" charset="0"/>
              </a:rPr>
              <a:t>Procesador Front-</a:t>
            </a:r>
            <a:r>
              <a:rPr lang="es-ES_tradnl" sz="3300" b="1" i="1" u="sng" dirty="0" err="1">
                <a:solidFill>
                  <a:schemeClr val="accent2"/>
                </a:solidFill>
                <a:effectLst>
                  <a:outerShdw blurRad="38100" dist="38100" dir="2700000" algn="tl">
                    <a:srgbClr val="000000"/>
                  </a:outerShdw>
                </a:effectLst>
                <a:latin typeface="Arial" charset="0"/>
              </a:rPr>
              <a:t>end</a:t>
            </a:r>
            <a:endParaRPr lang="es-ES_tradnl" sz="1900" b="1" i="1" u="sng" dirty="0">
              <a:solidFill>
                <a:schemeClr val="accent2"/>
              </a:solidFill>
              <a:effectLst>
                <a:outerShdw blurRad="38100" dist="38100" dir="2700000" algn="tl">
                  <a:srgbClr val="000000"/>
                </a:outerShdw>
              </a:effectLst>
              <a:latin typeface="Arial" charset="0"/>
            </a:endParaRPr>
          </a:p>
        </p:txBody>
      </p:sp>
      <p:pic>
        <p:nvPicPr>
          <p:cNvPr id="22531" name="Picture 7"/>
          <p:cNvPicPr>
            <a:picLocks noChangeAspect="1" noChangeArrowheads="1"/>
          </p:cNvPicPr>
          <p:nvPr/>
        </p:nvPicPr>
        <p:blipFill>
          <a:blip r:embed="rId2" cstate="print"/>
          <a:srcRect/>
          <a:stretch>
            <a:fillRect/>
          </a:stretch>
        </p:blipFill>
        <p:spPr bwMode="auto">
          <a:xfrm>
            <a:off x="0" y="1773238"/>
            <a:ext cx="9906000" cy="4679950"/>
          </a:xfrm>
          <a:prstGeom prst="rect">
            <a:avLst/>
          </a:prstGeom>
          <a:solidFill>
            <a:schemeClr val="accent2">
              <a:lumMod val="20000"/>
              <a:lumOff val="80000"/>
            </a:schemeClr>
          </a:solidFill>
          <a:ln w="76200">
            <a:solidFill>
              <a:schemeClr val="accent2">
                <a:lumMod val="75000"/>
              </a:schemeClr>
            </a:solid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6" name="Rectangle 4"/>
          <p:cNvSpPr>
            <a:spLocks noGrp="1" noChangeArrowheads="1"/>
          </p:cNvSpPr>
          <p:nvPr>
            <p:ph type="title"/>
          </p:nvPr>
        </p:nvSpPr>
        <p:spPr>
          <a:xfrm>
            <a:off x="742950" y="260648"/>
            <a:ext cx="8420100" cy="1143000"/>
          </a:xfrm>
          <a:solidFill>
            <a:schemeClr val="accent2">
              <a:lumMod val="20000"/>
              <a:lumOff val="80000"/>
            </a:schemeClr>
          </a:solidFill>
          <a:ln>
            <a:solidFill>
              <a:schemeClr val="accent2">
                <a:lumMod val="75000"/>
              </a:schemeClr>
            </a:solidFill>
          </a:ln>
        </p:spPr>
        <p:txBody>
          <a:bodyPr/>
          <a:lstStyle/>
          <a:p>
            <a:pPr>
              <a:defRPr/>
            </a:pPr>
            <a:r>
              <a:rPr lang="es-ES_tradnl" sz="2900" b="1" i="1" u="sng" dirty="0">
                <a:solidFill>
                  <a:schemeClr val="accent2"/>
                </a:solidFill>
                <a:effectLst>
                  <a:outerShdw blurRad="38100" dist="38100" dir="2700000" algn="tl">
                    <a:srgbClr val="000000"/>
                  </a:outerShdw>
                </a:effectLst>
                <a:latin typeface="Arial" charset="0"/>
              </a:rPr>
              <a:t>Componentes del Sistema de Transmisión</a:t>
            </a:r>
            <a:br>
              <a:rPr lang="es-ES_tradnl" sz="2900" b="1" i="1" u="sng" dirty="0">
                <a:solidFill>
                  <a:schemeClr val="accent2"/>
                </a:solidFill>
                <a:effectLst>
                  <a:outerShdw blurRad="38100" dist="38100" dir="2700000" algn="tl">
                    <a:srgbClr val="000000"/>
                  </a:outerShdw>
                </a:effectLst>
                <a:latin typeface="Arial" charset="0"/>
              </a:rPr>
            </a:br>
            <a:r>
              <a:rPr lang="es-ES_tradnl" sz="2900" b="1" i="1" u="sng" dirty="0">
                <a:solidFill>
                  <a:schemeClr val="accent2"/>
                </a:solidFill>
                <a:effectLst>
                  <a:outerShdw blurRad="38100" dist="38100" dir="2700000" algn="tl">
                    <a:srgbClr val="000000"/>
                  </a:outerShdw>
                </a:effectLst>
                <a:latin typeface="Arial" charset="0"/>
              </a:rPr>
              <a:t>Terminal Server</a:t>
            </a:r>
          </a:p>
        </p:txBody>
      </p:sp>
      <p:sp>
        <p:nvSpPr>
          <p:cNvPr id="23555" name="Rectangle 5"/>
          <p:cNvSpPr>
            <a:spLocks noGrp="1" noChangeArrowheads="1"/>
          </p:cNvSpPr>
          <p:nvPr>
            <p:ph type="body" idx="1"/>
          </p:nvPr>
        </p:nvSpPr>
        <p:spPr>
          <a:xfrm>
            <a:off x="273050" y="1700808"/>
            <a:ext cx="9359900" cy="4876800"/>
          </a:xfrm>
          <a:solidFill>
            <a:schemeClr val="accent2">
              <a:lumMod val="20000"/>
              <a:lumOff val="80000"/>
            </a:schemeClr>
          </a:solidFill>
          <a:ln w="76200" cap="flat" algn="ctr">
            <a:solidFill>
              <a:schemeClr val="accent2">
                <a:lumMod val="75000"/>
              </a:schemeClr>
            </a:solidFill>
          </a:ln>
        </p:spPr>
        <p:txBody>
          <a:bodyPr/>
          <a:lstStyle/>
          <a:p>
            <a:pPr>
              <a:lnSpc>
                <a:spcPct val="90000"/>
              </a:lnSpc>
            </a:pPr>
            <a:r>
              <a:rPr lang="es-ES_tradnl" sz="2800" b="1" i="1">
                <a:solidFill>
                  <a:schemeClr val="accent2">
                    <a:lumMod val="75000"/>
                  </a:schemeClr>
                </a:solidFill>
                <a:latin typeface="Arial" charset="0"/>
              </a:rPr>
              <a:t>Servicios de Terminal (o Terminal Services)</a:t>
            </a:r>
          </a:p>
          <a:p>
            <a:pPr>
              <a:lnSpc>
                <a:spcPct val="90000"/>
              </a:lnSpc>
            </a:pPr>
            <a:r>
              <a:rPr lang="es-ES_tradnl" sz="2800" b="1" i="1">
                <a:solidFill>
                  <a:schemeClr val="accent2">
                    <a:lumMod val="75000"/>
                  </a:schemeClr>
                </a:solidFill>
                <a:latin typeface="Arial" charset="0"/>
              </a:rPr>
              <a:t>Componente de los sistemas operativos que permite a un usuario acceder a las aplicaciones y datos almacenados en otro ordenador mediante un acceso por red.</a:t>
            </a:r>
          </a:p>
          <a:p>
            <a:pPr>
              <a:lnSpc>
                <a:spcPct val="90000"/>
              </a:lnSpc>
            </a:pPr>
            <a:r>
              <a:rPr lang="es-ES_tradnl" sz="2800" b="1" i="1">
                <a:solidFill>
                  <a:schemeClr val="accent2">
                    <a:lumMod val="75000"/>
                  </a:schemeClr>
                </a:solidFill>
                <a:latin typeface="Arial" charset="0"/>
              </a:rPr>
              <a:t>Basado en el protocolo de escritorio remoto (Remote Desktop Protocol (RDP))</a:t>
            </a:r>
          </a:p>
          <a:p>
            <a:pPr>
              <a:lnSpc>
                <a:spcPct val="90000"/>
              </a:lnSpc>
            </a:pPr>
            <a:r>
              <a:rPr lang="es-ES_tradnl" sz="2800" b="1" i="1">
                <a:solidFill>
                  <a:schemeClr val="accent2">
                    <a:lumMod val="75000"/>
                  </a:schemeClr>
                </a:solidFill>
                <a:latin typeface="Arial" charset="0"/>
              </a:rPr>
              <a:t>El uso de los servicios de terminal requiere de tres componentes:</a:t>
            </a:r>
          </a:p>
          <a:p>
            <a:pPr lvl="4">
              <a:lnSpc>
                <a:spcPct val="90000"/>
              </a:lnSpc>
              <a:buFontTx/>
              <a:buNone/>
            </a:pPr>
            <a:r>
              <a:rPr lang="es-ES_tradnl" sz="1800" b="1" i="1">
                <a:solidFill>
                  <a:schemeClr val="accent2">
                    <a:lumMod val="75000"/>
                  </a:schemeClr>
                </a:solidFill>
                <a:latin typeface="Arial" charset="0"/>
              </a:rPr>
              <a:t>1-Servidor de Terminal Server. </a:t>
            </a:r>
          </a:p>
          <a:p>
            <a:pPr lvl="4">
              <a:lnSpc>
                <a:spcPct val="90000"/>
              </a:lnSpc>
              <a:buFontTx/>
              <a:buNone/>
            </a:pPr>
            <a:r>
              <a:rPr lang="es-ES_tradnl" sz="1800" b="1" i="1">
                <a:solidFill>
                  <a:schemeClr val="accent2">
                    <a:lumMod val="75000"/>
                  </a:schemeClr>
                </a:solidFill>
                <a:latin typeface="Arial" charset="0"/>
              </a:rPr>
              <a:t>2-Cliente de Terminal Server. </a:t>
            </a:r>
          </a:p>
          <a:p>
            <a:pPr lvl="4">
              <a:lnSpc>
                <a:spcPct val="90000"/>
              </a:lnSpc>
              <a:buFontTx/>
              <a:buNone/>
            </a:pPr>
            <a:r>
              <a:rPr lang="es-ES_tradnl" sz="1800" b="1" i="1">
                <a:solidFill>
                  <a:schemeClr val="accent2">
                    <a:lumMod val="75000"/>
                  </a:schemeClr>
                </a:solidFill>
                <a:latin typeface="Arial" charset="0"/>
              </a:rPr>
              <a:t>3-Protocolo de escritorio remoto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1026"/>
          <p:cNvSpPr>
            <a:spLocks noGrp="1" noChangeArrowheads="1"/>
          </p:cNvSpPr>
          <p:nvPr>
            <p:ph type="title"/>
          </p:nvPr>
        </p:nvSpPr>
        <p:spPr>
          <a:xfrm>
            <a:off x="304800" y="228600"/>
            <a:ext cx="9601200" cy="1143000"/>
          </a:xfrm>
          <a:solidFill>
            <a:schemeClr val="accent2">
              <a:lumMod val="20000"/>
              <a:lumOff val="80000"/>
            </a:schemeClr>
          </a:solidFill>
          <a:ln>
            <a:solidFill>
              <a:schemeClr val="accent2">
                <a:lumMod val="75000"/>
              </a:schemeClr>
            </a:solidFill>
          </a:ln>
        </p:spPr>
        <p:txBody>
          <a:bodyPr/>
          <a:lstStyle/>
          <a:p>
            <a:pPr>
              <a:defRPr/>
            </a:pPr>
            <a:r>
              <a:rPr lang="es-ES_tradnl" sz="3300" b="1" i="1" u="sng">
                <a:solidFill>
                  <a:schemeClr val="accent2"/>
                </a:solidFill>
                <a:effectLst>
                  <a:outerShdw blurRad="38100" dist="38100" dir="2700000" algn="tl">
                    <a:srgbClr val="000000"/>
                  </a:outerShdw>
                </a:effectLst>
                <a:latin typeface="Arial" charset="0"/>
              </a:rPr>
              <a:t>Componentes del Sistema de Transmisión</a:t>
            </a:r>
            <a:br>
              <a:rPr lang="es-ES_tradnl" sz="3300" b="1" i="1" u="sng">
                <a:solidFill>
                  <a:schemeClr val="accent2"/>
                </a:solidFill>
                <a:effectLst>
                  <a:outerShdw blurRad="38100" dist="38100" dir="2700000" algn="tl">
                    <a:srgbClr val="000000"/>
                  </a:outerShdw>
                </a:effectLst>
                <a:latin typeface="Arial" charset="0"/>
              </a:rPr>
            </a:br>
            <a:r>
              <a:rPr lang="es-ES_tradnl" sz="2800" b="1" i="1" u="sng">
                <a:solidFill>
                  <a:schemeClr val="accent2"/>
                </a:solidFill>
                <a:latin typeface="Arial" charset="0"/>
              </a:rPr>
              <a:t>Terminal Server</a:t>
            </a:r>
            <a:endParaRPr lang="es-ES_tradnl" sz="1900" b="1" i="1" u="sng">
              <a:solidFill>
                <a:schemeClr val="accent2"/>
              </a:solidFill>
              <a:effectLst>
                <a:outerShdw blurRad="38100" dist="38100" dir="2700000" algn="tl">
                  <a:srgbClr val="000000"/>
                </a:outerShdw>
              </a:effectLst>
              <a:latin typeface="Arial" charset="0"/>
            </a:endParaRPr>
          </a:p>
        </p:txBody>
      </p:sp>
      <p:sp>
        <p:nvSpPr>
          <p:cNvPr id="24579" name="Rectangle 1027"/>
          <p:cNvSpPr>
            <a:spLocks noGrp="1" noChangeArrowheads="1"/>
          </p:cNvSpPr>
          <p:nvPr>
            <p:ph type="body" idx="1"/>
          </p:nvPr>
        </p:nvSpPr>
        <p:spPr>
          <a:xfrm>
            <a:off x="3581400" y="1066800"/>
            <a:ext cx="3086100" cy="609600"/>
          </a:xfrm>
        </p:spPr>
        <p:txBody>
          <a:bodyPr/>
          <a:lstStyle/>
          <a:p>
            <a:pPr>
              <a:lnSpc>
                <a:spcPct val="91000"/>
              </a:lnSpc>
              <a:spcBef>
                <a:spcPct val="0"/>
              </a:spcBef>
              <a:buFontTx/>
              <a:buNone/>
            </a:pPr>
            <a:r>
              <a:rPr lang="es-ES_tradnl" sz="2800" b="1" i="1" u="sng">
                <a:solidFill>
                  <a:srgbClr val="800000"/>
                </a:solidFill>
                <a:latin typeface="Arial" charset="0"/>
              </a:rPr>
              <a:t> </a:t>
            </a:r>
          </a:p>
        </p:txBody>
      </p:sp>
      <p:pic>
        <p:nvPicPr>
          <p:cNvPr id="24580" name="Picture 1028" descr="p128l-2"/>
          <p:cNvPicPr>
            <a:picLocks noChangeAspect="1" noChangeArrowheads="1"/>
          </p:cNvPicPr>
          <p:nvPr/>
        </p:nvPicPr>
        <p:blipFill>
          <a:blip r:embed="rId2" cstate="print"/>
          <a:srcRect/>
          <a:stretch>
            <a:fillRect/>
          </a:stretch>
        </p:blipFill>
        <p:spPr bwMode="auto">
          <a:xfrm>
            <a:off x="304800" y="1524000"/>
            <a:ext cx="9372600" cy="4724400"/>
          </a:xfrm>
          <a:prstGeom prst="rect">
            <a:avLst/>
          </a:prstGeom>
          <a:noFill/>
          <a:ln w="76200">
            <a:solidFill>
              <a:srgbClr val="008000"/>
            </a:solid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381000" y="228600"/>
            <a:ext cx="9142413" cy="1143000"/>
          </a:xfrm>
          <a:solidFill>
            <a:schemeClr val="accent2">
              <a:lumMod val="20000"/>
              <a:lumOff val="80000"/>
            </a:schemeClr>
          </a:solidFill>
          <a:ln w="76200">
            <a:solidFill>
              <a:schemeClr val="accent2">
                <a:lumMod val="75000"/>
              </a:schemeClr>
            </a:solidFill>
          </a:ln>
        </p:spPr>
        <p:txBody>
          <a:bodyPr/>
          <a:lstStyle/>
          <a:p>
            <a:pPr>
              <a:defRPr/>
            </a:pPr>
            <a:r>
              <a:rPr lang="es-ES_tradnl" i="1">
                <a:solidFill>
                  <a:schemeClr val="accent2">
                    <a:lumMod val="75000"/>
                  </a:schemeClr>
                </a:solidFill>
                <a:effectLst>
                  <a:outerShdw blurRad="38100" dist="38100" dir="2700000" algn="tl">
                    <a:srgbClr val="000000"/>
                  </a:outerShdw>
                </a:effectLst>
                <a:latin typeface="Arial" charset="0"/>
              </a:rPr>
              <a:t>Conmutador (Switch)</a:t>
            </a:r>
            <a:endParaRPr lang="es-ES_tradnl">
              <a:solidFill>
                <a:schemeClr val="accent2">
                  <a:lumMod val="75000"/>
                </a:schemeClr>
              </a:solidFill>
            </a:endParaRPr>
          </a:p>
        </p:txBody>
      </p:sp>
      <p:sp>
        <p:nvSpPr>
          <p:cNvPr id="1028" name="Rectangle 3"/>
          <p:cNvSpPr>
            <a:spLocks noGrp="1" noChangeArrowheads="1"/>
          </p:cNvSpPr>
          <p:nvPr>
            <p:ph type="body" idx="1"/>
          </p:nvPr>
        </p:nvSpPr>
        <p:spPr>
          <a:xfrm>
            <a:off x="381000" y="1676400"/>
            <a:ext cx="9144000" cy="4992960"/>
          </a:xfrm>
          <a:solidFill>
            <a:schemeClr val="accent2">
              <a:lumMod val="20000"/>
              <a:lumOff val="80000"/>
            </a:schemeClr>
          </a:solidFill>
          <a:ln w="76200">
            <a:solidFill>
              <a:schemeClr val="accent2">
                <a:lumMod val="75000"/>
              </a:schemeClr>
            </a:solidFill>
          </a:ln>
        </p:spPr>
        <p:txBody>
          <a:bodyPr/>
          <a:lstStyle/>
          <a:p>
            <a:r>
              <a:rPr lang="es-ES_tradnl" b="1" i="1" dirty="0">
                <a:solidFill>
                  <a:schemeClr val="accent2">
                    <a:lumMod val="75000"/>
                  </a:schemeClr>
                </a:solidFill>
                <a:latin typeface="Arial" charset="0"/>
              </a:rPr>
              <a:t>Dispositivo Digital Multipuerto que actúa como :</a:t>
            </a:r>
          </a:p>
          <a:p>
            <a:pPr lvl="1"/>
            <a:r>
              <a:rPr lang="es-ES_tradnl" b="1" i="1" dirty="0">
                <a:solidFill>
                  <a:schemeClr val="accent2">
                    <a:lumMod val="75000"/>
                  </a:schemeClr>
                </a:solidFill>
                <a:latin typeface="Arial" charset="0"/>
              </a:rPr>
              <a:t>Eje de Conmutación - Simula separación  segmentos de red. </a:t>
            </a:r>
          </a:p>
          <a:p>
            <a:pPr lvl="1"/>
            <a:r>
              <a:rPr lang="es-ES_tradnl" b="1" i="1" dirty="0">
                <a:solidFill>
                  <a:schemeClr val="accent2">
                    <a:lumMod val="75000"/>
                  </a:schemeClr>
                </a:solidFill>
                <a:latin typeface="Arial" charset="0"/>
              </a:rPr>
              <a:t>La conexión temporal dura solo lo necesario . </a:t>
            </a:r>
          </a:p>
          <a:p>
            <a:pPr lvl="1"/>
            <a:r>
              <a:rPr lang="es-ES_tradnl" b="1" i="1" dirty="0">
                <a:solidFill>
                  <a:schemeClr val="accent2">
                    <a:lumMod val="75000"/>
                  </a:schemeClr>
                </a:solidFill>
                <a:latin typeface="Arial" charset="0"/>
              </a:rPr>
              <a:t>Dirige datos de un equipo a otro dentro de la red.</a:t>
            </a:r>
          </a:p>
          <a:p>
            <a:pPr lvl="1"/>
            <a:r>
              <a:rPr lang="es-ES_tradnl" b="1" i="1" dirty="0">
                <a:solidFill>
                  <a:schemeClr val="accent2">
                    <a:lumMod val="75000"/>
                  </a:schemeClr>
                </a:solidFill>
                <a:latin typeface="Arial" charset="0"/>
              </a:rPr>
              <a:t>Microsegmentación</a:t>
            </a:r>
          </a:p>
          <a:p>
            <a:pPr lvl="1"/>
            <a:r>
              <a:rPr lang="es-ES_tradnl" b="1" i="1" dirty="0">
                <a:solidFill>
                  <a:schemeClr val="accent2">
                    <a:lumMod val="75000"/>
                  </a:schemeClr>
                </a:solidFill>
                <a:latin typeface="Arial" charset="0"/>
              </a:rPr>
              <a:t> Los Básicos son de Capa 2</a:t>
            </a:r>
          </a:p>
        </p:txBody>
      </p:sp>
      <p:graphicFrame>
        <p:nvGraphicFramePr>
          <p:cNvPr id="1026" name="Object 4"/>
          <p:cNvGraphicFramePr>
            <a:graphicFrameLocks noChangeAspect="1"/>
          </p:cNvGraphicFramePr>
          <p:nvPr/>
        </p:nvGraphicFramePr>
        <p:xfrm>
          <a:off x="8229600" y="381000"/>
          <a:ext cx="1127125" cy="796925"/>
        </p:xfrm>
        <a:graphic>
          <a:graphicData uri="http://schemas.openxmlformats.org/presentationml/2006/ole">
            <mc:AlternateContent xmlns:mc="http://schemas.openxmlformats.org/markup-compatibility/2006">
              <mc:Choice xmlns:v="urn:schemas-microsoft-com:vml" Requires="v">
                <p:oleObj spid="_x0000_s1029" name="Imagen de mapa de bits" r:id="rId4" imgW="730030" imgH="368254" progId="PBrush">
                  <p:embed/>
                </p:oleObj>
              </mc:Choice>
              <mc:Fallback>
                <p:oleObj name="Imagen de mapa de bits" r:id="rId4" imgW="730030" imgH="368254" progId="PBrush">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9600" y="381000"/>
                        <a:ext cx="1127125" cy="79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theme/theme1.xml><?xml version="1.0" encoding="utf-8"?>
<a:theme xmlns:a="http://schemas.openxmlformats.org/drawingml/2006/main" name="Presentación en blanco">
  <a:themeElements>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resentación en blanc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00"/>
        </a:solidFill>
        <a:ln w="76200"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400" b="1" i="1" u="none" strike="noStrike" cap="none" normalizeH="0" baseline="0" smtClean="0">
            <a:ln>
              <a:noFill/>
            </a:ln>
            <a:solidFill>
              <a:srgbClr val="003366"/>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solidFill>
          <a:srgbClr val="FF9900"/>
        </a:solidFill>
        <a:ln w="76200"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4400" b="1" i="1" u="none" strike="noStrike" cap="none" normalizeH="0" baseline="0" smtClean="0">
            <a:ln>
              <a:noFill/>
            </a:ln>
            <a:solidFill>
              <a:srgbClr val="003366"/>
            </a:solidFill>
            <a:effectLst>
              <a:outerShdw blurRad="38100" dist="38100" dir="2700000" algn="tl">
                <a:srgbClr val="000000">
                  <a:alpha val="43137"/>
                </a:srgbClr>
              </a:outerShdw>
            </a:effectLst>
            <a:latin typeface="Arial" charset="0"/>
          </a:defRPr>
        </a:defPPr>
      </a:lstStyle>
    </a:lnDef>
  </a:objectDefaults>
  <a:extraClrSchemeLst>
    <a:extraClrScheme>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ción en blanco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ción en blanco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ción en blanco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ción en blanc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ción en blanc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ción en blanc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C:\Archivos de programa\Microsoft Office\Plantillas\Presentación en blanco.pot</Template>
  <TotalTime>3379</TotalTime>
  <Words>4378</Words>
  <Application>Microsoft Office PowerPoint</Application>
  <PresentationFormat>A4 (210 x 297 mm)</PresentationFormat>
  <Paragraphs>265</Paragraphs>
  <Slides>43</Slides>
  <Notes>13</Notes>
  <HiddenSlides>0</HiddenSlides>
  <MMClips>0</MMClips>
  <ScaleCrop>false</ScaleCrop>
  <HeadingPairs>
    <vt:vector size="8" baseType="variant">
      <vt:variant>
        <vt:lpstr>Fuentes usadas</vt:lpstr>
      </vt:variant>
      <vt:variant>
        <vt:i4>3</vt:i4>
      </vt:variant>
      <vt:variant>
        <vt:lpstr>Tema</vt:lpstr>
      </vt:variant>
      <vt:variant>
        <vt:i4>1</vt:i4>
      </vt:variant>
      <vt:variant>
        <vt:lpstr>Servidores OLE incrustados</vt:lpstr>
      </vt:variant>
      <vt:variant>
        <vt:i4>3</vt:i4>
      </vt:variant>
      <vt:variant>
        <vt:lpstr>Títulos de diapositiva</vt:lpstr>
      </vt:variant>
      <vt:variant>
        <vt:i4>43</vt:i4>
      </vt:variant>
    </vt:vector>
  </HeadingPairs>
  <TitlesOfParts>
    <vt:vector size="50" baseType="lpstr">
      <vt:lpstr>Arial</vt:lpstr>
      <vt:lpstr>Times New Roman</vt:lpstr>
      <vt:lpstr>Verdana</vt:lpstr>
      <vt:lpstr>Presentación en blanco</vt:lpstr>
      <vt:lpstr>Imagen de mapa de bits</vt:lpstr>
      <vt:lpstr>VISIO</vt:lpstr>
      <vt:lpstr>Diapositiva</vt:lpstr>
      <vt:lpstr>Tecnología de Redes 2634 Introducción a las Comunicaciones 3007</vt:lpstr>
      <vt:lpstr>Tecnología de Redes 2634 Introducción a las Comunicaciones 3007</vt:lpstr>
      <vt:lpstr>HARDWARE DE TELECOMUNICACIONES Controlador de Comunicaciones</vt:lpstr>
      <vt:lpstr>Procesador Front-End (FEP)</vt:lpstr>
      <vt:lpstr>Procesador Front-End (FEP)</vt:lpstr>
      <vt:lpstr>Componentes del Sistema de Transmisión Procesador Front-end</vt:lpstr>
      <vt:lpstr>Componentes del Sistema de Transmisión Terminal Server</vt:lpstr>
      <vt:lpstr>Componentes del Sistema de Transmisión Terminal Server</vt:lpstr>
      <vt:lpstr>Conmutador (Switch)</vt:lpstr>
      <vt:lpstr>Conmutador (Switch)</vt:lpstr>
      <vt:lpstr>Conmutador (Switch) - Clasificación</vt:lpstr>
      <vt:lpstr>Conmutador (Switch)</vt:lpstr>
      <vt:lpstr>Conmutador (Switch)</vt:lpstr>
      <vt:lpstr>Conmutador (Switch)</vt:lpstr>
      <vt:lpstr>Conmutador (Switch)</vt:lpstr>
      <vt:lpstr>Segmentación con Switches - LAN</vt:lpstr>
      <vt:lpstr>Microcegmentación - Switch</vt:lpstr>
      <vt:lpstr>Beneficios de la Comnutación</vt:lpstr>
      <vt:lpstr>Conmutador (Switch)</vt:lpstr>
      <vt:lpstr>Conmutador (Switch) Stackable Switch</vt:lpstr>
      <vt:lpstr>Conmutador (Switch) Cascade Switch</vt:lpstr>
      <vt:lpstr>Switch KVM</vt:lpstr>
      <vt:lpstr>Encaminador (Router)</vt:lpstr>
      <vt:lpstr>Encaminador (Router)</vt:lpstr>
      <vt:lpstr>Encaminador (Router)</vt:lpstr>
      <vt:lpstr>Encaminador (Router) Ventajas</vt:lpstr>
      <vt:lpstr>Encaminador (Router)</vt:lpstr>
      <vt:lpstr>Encaminador (Router) Tipos de Enrutamiento</vt:lpstr>
      <vt:lpstr>Presentación de PowerPoint</vt:lpstr>
      <vt:lpstr>Conmutador (Switch) Capa 3</vt:lpstr>
      <vt:lpstr>Conmutador (Switch) Capa 4</vt:lpstr>
      <vt:lpstr>Transceiver/Media Converter</vt:lpstr>
      <vt:lpstr>Transceiver / Media Converter</vt:lpstr>
      <vt:lpstr>Print Server Servidor de Impresión</vt:lpstr>
      <vt:lpstr>UPS Uninterruptible Power Supply</vt:lpstr>
      <vt:lpstr>UPS Uninterruptible Power Supply</vt:lpstr>
      <vt:lpstr>UPS Uninterruptible Power Supply</vt:lpstr>
      <vt:lpstr>UPS Uninterruptible Power Supply</vt:lpstr>
      <vt:lpstr>Home Gateway </vt:lpstr>
      <vt:lpstr>Home Gateway </vt:lpstr>
      <vt:lpstr>SET  TOP BOX (STB) </vt:lpstr>
      <vt:lpstr>Presentación de PowerPoint</vt:lpstr>
      <vt:lpstr>Presentación de PowerPoint</vt:lpstr>
    </vt:vector>
  </TitlesOfParts>
  <Manager>Pablo Sobrero</Manager>
  <Company>Lic Pablo Alejandro Lena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Codanet 2095</dc:title>
  <dc:subject>Redes y Comunicaciones de Datos en Internet</dc:subject>
  <dc:creator>Lic Pablo Alejandro Lena </dc:creator>
  <dc:description>Actualizada al 12/12/2005_x000d_
Hardware y  Software de Telecomunicaciones II_x000d_
</dc:description>
  <cp:lastModifiedBy>Pablo Alejandro Lena</cp:lastModifiedBy>
  <cp:revision>467</cp:revision>
  <cp:lastPrinted>2001-09-05T02:45:13Z</cp:lastPrinted>
  <dcterms:created xsi:type="dcterms:W3CDTF">2000-04-03T00:38:42Z</dcterms:created>
  <dcterms:modified xsi:type="dcterms:W3CDTF">2022-03-30T15:15:12Z</dcterms:modified>
  <cp:category>Transparencias de Clase</cp:category>
</cp:coreProperties>
</file>